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81" r:id="rId3"/>
    <p:sldId id="282" r:id="rId4"/>
    <p:sldId id="256" r:id="rId5"/>
    <p:sldId id="280" r:id="rId6"/>
    <p:sldId id="257" r:id="rId7"/>
    <p:sldId id="258" r:id="rId8"/>
    <p:sldId id="259" r:id="rId9"/>
    <p:sldId id="260" r:id="rId10"/>
    <p:sldId id="283" r:id="rId11"/>
    <p:sldId id="286" r:id="rId12"/>
    <p:sldId id="285" r:id="rId13"/>
    <p:sldId id="287" r:id="rId14"/>
    <p:sldId id="284" r:id="rId15"/>
    <p:sldId id="289" r:id="rId16"/>
    <p:sldId id="292" r:id="rId17"/>
    <p:sldId id="290" r:id="rId18"/>
    <p:sldId id="291" r:id="rId19"/>
    <p:sldId id="264" r:id="rId20"/>
    <p:sldId id="271" r:id="rId21"/>
    <p:sldId id="272" r:id="rId22"/>
    <p:sldId id="275" r:id="rId23"/>
    <p:sldId id="262" r:id="rId24"/>
    <p:sldId id="267" r:id="rId25"/>
    <p:sldId id="268" r:id="rId26"/>
    <p:sldId id="269" r:id="rId27"/>
    <p:sldId id="261" r:id="rId28"/>
    <p:sldId id="263" r:id="rId29"/>
    <p:sldId id="2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5D7"/>
    <a:srgbClr val="00438B"/>
    <a:srgbClr val="005B97"/>
    <a:srgbClr val="2D4199"/>
    <a:srgbClr val="873CB6"/>
    <a:srgbClr val="5A3FA8"/>
    <a:srgbClr val="0074A3"/>
    <a:srgbClr val="008CAD"/>
    <a:srgbClr val="224296"/>
    <a:srgbClr val="434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C6E94-5A81-4BA9-BFFF-3FA9E9BBF234}" v="876" dt="2026-04-16T13:38:17.235"/>
    <p1510:client id="{86DC9CF5-482E-E817-3F15-446E3C9612C0}" v="5615" dt="2026-04-17T00:51:05.345"/>
    <p1510:client id="{98291B0F-8ABE-4DBA-8F90-6258E329DD78}" v="932" dt="2026-04-16T14:27:47.543"/>
    <p1510:client id="{A87FEEE2-B9AB-491C-92FE-54CAC750F686}" v="9863" dt="2026-04-16T23:00:52.823"/>
    <p1510:client id="{B9919420-A54C-44E5-9A37-8CE1D8522309}" v="230" dt="2026-04-16T16:24:37.902"/>
    <p1510:client id="{CDF1BE2C-899A-421D-B854-2ADCD6E867F2}" v="1636" dt="2026-04-16T10:18:58.521"/>
    <p1510:client id="{DC89A551-AA2F-479D-A6D2-AA9D3CCF3D2F}" v="3710" dt="2026-04-15T16:30:58.2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E2217-0B13-E6CE-BC53-F1CF922830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AEAF6BD-A66C-60A3-D039-279969105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862C386-7B01-FC5E-79F0-293DDA573D92}"/>
              </a:ext>
            </a:extLst>
          </p:cNvPr>
          <p:cNvSpPr>
            <a:spLocks noGrp="1"/>
          </p:cNvSpPr>
          <p:nvPr>
            <p:ph type="dt" sz="half" idx="10"/>
          </p:nvPr>
        </p:nvSpPr>
        <p:spPr/>
        <p:txBody>
          <a:bodyPr/>
          <a:lstStyle/>
          <a:p>
            <a:fld id="{6FB0BC7F-E619-4E50-B08D-8D7B43B00773}" type="datetimeFigureOut">
              <a:rPr lang="en-GB" smtClean="0"/>
              <a:t>16/04/2026</a:t>
            </a:fld>
            <a:endParaRPr lang="en-GB"/>
          </a:p>
        </p:txBody>
      </p:sp>
      <p:sp>
        <p:nvSpPr>
          <p:cNvPr id="5" name="Footer Placeholder 4">
            <a:extLst>
              <a:ext uri="{FF2B5EF4-FFF2-40B4-BE49-F238E27FC236}">
                <a16:creationId xmlns:a16="http://schemas.microsoft.com/office/drawing/2014/main" id="{9C44A363-CFA4-DED5-4B59-A04B8BAC48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22A203-7B44-D48D-C5B1-3A81606D5FA9}"/>
              </a:ext>
            </a:extLst>
          </p:cNvPr>
          <p:cNvSpPr>
            <a:spLocks noGrp="1"/>
          </p:cNvSpPr>
          <p:nvPr>
            <p:ph type="sldNum" sz="quarter" idx="12"/>
          </p:nvPr>
        </p:nvSpPr>
        <p:spPr/>
        <p:txBody>
          <a:bodyPr/>
          <a:lstStyle/>
          <a:p>
            <a:fld id="{A9FCC162-315F-48AD-8E37-41676E8AC222}" type="slidenum">
              <a:rPr lang="en-GB" smtClean="0"/>
              <a:t>‹#›</a:t>
            </a:fld>
            <a:endParaRPr lang="en-GB"/>
          </a:p>
        </p:txBody>
      </p:sp>
    </p:spTree>
    <p:extLst>
      <p:ext uri="{BB962C8B-B14F-4D97-AF65-F5344CB8AC3E}">
        <p14:creationId xmlns:p14="http://schemas.microsoft.com/office/powerpoint/2010/main" val="1973254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DE237-536E-513E-87A3-FC054297B33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7D8D246-E59D-CFE4-DAD4-CA0F6AA9F37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4F78292-4BD7-7C41-0E4B-8A6AC8DA921E}"/>
              </a:ext>
            </a:extLst>
          </p:cNvPr>
          <p:cNvSpPr>
            <a:spLocks noGrp="1"/>
          </p:cNvSpPr>
          <p:nvPr>
            <p:ph type="dt" sz="half" idx="10"/>
          </p:nvPr>
        </p:nvSpPr>
        <p:spPr/>
        <p:txBody>
          <a:bodyPr/>
          <a:lstStyle/>
          <a:p>
            <a:fld id="{6FB0BC7F-E619-4E50-B08D-8D7B43B00773}" type="datetimeFigureOut">
              <a:rPr lang="en-GB" smtClean="0"/>
              <a:t>16/04/2026</a:t>
            </a:fld>
            <a:endParaRPr lang="en-GB"/>
          </a:p>
        </p:txBody>
      </p:sp>
      <p:sp>
        <p:nvSpPr>
          <p:cNvPr id="5" name="Footer Placeholder 4">
            <a:extLst>
              <a:ext uri="{FF2B5EF4-FFF2-40B4-BE49-F238E27FC236}">
                <a16:creationId xmlns:a16="http://schemas.microsoft.com/office/drawing/2014/main" id="{B6BAFF91-3ADA-6015-FBB4-5BDC6E42D7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AC723-DFD2-18E8-A9E4-0FD355690B32}"/>
              </a:ext>
            </a:extLst>
          </p:cNvPr>
          <p:cNvSpPr>
            <a:spLocks noGrp="1"/>
          </p:cNvSpPr>
          <p:nvPr>
            <p:ph type="sldNum" sz="quarter" idx="12"/>
          </p:nvPr>
        </p:nvSpPr>
        <p:spPr/>
        <p:txBody>
          <a:bodyPr/>
          <a:lstStyle/>
          <a:p>
            <a:fld id="{A9FCC162-315F-48AD-8E37-41676E8AC222}" type="slidenum">
              <a:rPr lang="en-GB" smtClean="0"/>
              <a:t>‹#›</a:t>
            </a:fld>
            <a:endParaRPr lang="en-GB"/>
          </a:p>
        </p:txBody>
      </p:sp>
    </p:spTree>
    <p:extLst>
      <p:ext uri="{BB962C8B-B14F-4D97-AF65-F5344CB8AC3E}">
        <p14:creationId xmlns:p14="http://schemas.microsoft.com/office/powerpoint/2010/main" val="174807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C0DCB5-AA57-E660-8ED8-3DB13F8A220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C4D31B7-9CD4-E115-30CB-624A4692831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64979EC-A5CC-C424-1460-03D0B5DBD21C}"/>
              </a:ext>
            </a:extLst>
          </p:cNvPr>
          <p:cNvSpPr>
            <a:spLocks noGrp="1"/>
          </p:cNvSpPr>
          <p:nvPr>
            <p:ph type="dt" sz="half" idx="10"/>
          </p:nvPr>
        </p:nvSpPr>
        <p:spPr/>
        <p:txBody>
          <a:bodyPr/>
          <a:lstStyle/>
          <a:p>
            <a:fld id="{6FB0BC7F-E619-4E50-B08D-8D7B43B00773}" type="datetimeFigureOut">
              <a:rPr lang="en-GB" smtClean="0"/>
              <a:t>16/04/2026</a:t>
            </a:fld>
            <a:endParaRPr lang="en-GB"/>
          </a:p>
        </p:txBody>
      </p:sp>
      <p:sp>
        <p:nvSpPr>
          <p:cNvPr id="5" name="Footer Placeholder 4">
            <a:extLst>
              <a:ext uri="{FF2B5EF4-FFF2-40B4-BE49-F238E27FC236}">
                <a16:creationId xmlns:a16="http://schemas.microsoft.com/office/drawing/2014/main" id="{5F178246-CCC9-C184-373A-7AFD96061C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50CC41-FEB3-9F31-D99F-B6845327CD1C}"/>
              </a:ext>
            </a:extLst>
          </p:cNvPr>
          <p:cNvSpPr>
            <a:spLocks noGrp="1"/>
          </p:cNvSpPr>
          <p:nvPr>
            <p:ph type="sldNum" sz="quarter" idx="12"/>
          </p:nvPr>
        </p:nvSpPr>
        <p:spPr/>
        <p:txBody>
          <a:bodyPr/>
          <a:lstStyle/>
          <a:p>
            <a:fld id="{A9FCC162-315F-48AD-8E37-41676E8AC222}" type="slidenum">
              <a:rPr lang="en-GB" smtClean="0"/>
              <a:t>‹#›</a:t>
            </a:fld>
            <a:endParaRPr lang="en-GB"/>
          </a:p>
        </p:txBody>
      </p:sp>
    </p:spTree>
    <p:extLst>
      <p:ext uri="{BB962C8B-B14F-4D97-AF65-F5344CB8AC3E}">
        <p14:creationId xmlns:p14="http://schemas.microsoft.com/office/powerpoint/2010/main" val="116274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C8E8-A47D-7FE7-8737-28A4948B505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7509C6D-5E00-065C-CB7B-3C35D620681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E9A954-7AD4-A211-21A2-B1681088FACF}"/>
              </a:ext>
            </a:extLst>
          </p:cNvPr>
          <p:cNvSpPr>
            <a:spLocks noGrp="1"/>
          </p:cNvSpPr>
          <p:nvPr>
            <p:ph type="dt" sz="half" idx="10"/>
          </p:nvPr>
        </p:nvSpPr>
        <p:spPr/>
        <p:txBody>
          <a:bodyPr/>
          <a:lstStyle/>
          <a:p>
            <a:fld id="{6FB0BC7F-E619-4E50-B08D-8D7B43B00773}" type="datetimeFigureOut">
              <a:rPr lang="en-GB" smtClean="0"/>
              <a:t>16/04/2026</a:t>
            </a:fld>
            <a:endParaRPr lang="en-GB"/>
          </a:p>
        </p:txBody>
      </p:sp>
      <p:sp>
        <p:nvSpPr>
          <p:cNvPr id="5" name="Footer Placeholder 4">
            <a:extLst>
              <a:ext uri="{FF2B5EF4-FFF2-40B4-BE49-F238E27FC236}">
                <a16:creationId xmlns:a16="http://schemas.microsoft.com/office/drawing/2014/main" id="{B54D6094-AD5B-98BB-27D1-289B970FC0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4736C0-3111-43F8-517A-0E21F5B9892C}"/>
              </a:ext>
            </a:extLst>
          </p:cNvPr>
          <p:cNvSpPr>
            <a:spLocks noGrp="1"/>
          </p:cNvSpPr>
          <p:nvPr>
            <p:ph type="sldNum" sz="quarter" idx="12"/>
          </p:nvPr>
        </p:nvSpPr>
        <p:spPr/>
        <p:txBody>
          <a:bodyPr/>
          <a:lstStyle/>
          <a:p>
            <a:fld id="{A9FCC162-315F-48AD-8E37-41676E8AC222}" type="slidenum">
              <a:rPr lang="en-GB" smtClean="0"/>
              <a:t>‹#›</a:t>
            </a:fld>
            <a:endParaRPr lang="en-GB"/>
          </a:p>
        </p:txBody>
      </p:sp>
    </p:spTree>
    <p:extLst>
      <p:ext uri="{BB962C8B-B14F-4D97-AF65-F5344CB8AC3E}">
        <p14:creationId xmlns:p14="http://schemas.microsoft.com/office/powerpoint/2010/main" val="116105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4FCC4-6B7F-8F29-9538-DB6B6634A2A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C60CBF5-3E9B-EE98-8234-DBEEFC7BE4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30780A8-24DB-7D9A-9EF9-66A3BB8AAB0F}"/>
              </a:ext>
            </a:extLst>
          </p:cNvPr>
          <p:cNvSpPr>
            <a:spLocks noGrp="1"/>
          </p:cNvSpPr>
          <p:nvPr>
            <p:ph type="dt" sz="half" idx="10"/>
          </p:nvPr>
        </p:nvSpPr>
        <p:spPr/>
        <p:txBody>
          <a:bodyPr/>
          <a:lstStyle/>
          <a:p>
            <a:fld id="{6FB0BC7F-E619-4E50-B08D-8D7B43B00773}" type="datetimeFigureOut">
              <a:rPr lang="en-GB" smtClean="0"/>
              <a:t>16/04/2026</a:t>
            </a:fld>
            <a:endParaRPr lang="en-GB"/>
          </a:p>
        </p:txBody>
      </p:sp>
      <p:sp>
        <p:nvSpPr>
          <p:cNvPr id="5" name="Footer Placeholder 4">
            <a:extLst>
              <a:ext uri="{FF2B5EF4-FFF2-40B4-BE49-F238E27FC236}">
                <a16:creationId xmlns:a16="http://schemas.microsoft.com/office/drawing/2014/main" id="{DF68E61F-7495-2CA7-1CF7-3A68D197FA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C6A6D-C11E-ABE7-62E3-E6ADBA879282}"/>
              </a:ext>
            </a:extLst>
          </p:cNvPr>
          <p:cNvSpPr>
            <a:spLocks noGrp="1"/>
          </p:cNvSpPr>
          <p:nvPr>
            <p:ph type="sldNum" sz="quarter" idx="12"/>
          </p:nvPr>
        </p:nvSpPr>
        <p:spPr/>
        <p:txBody>
          <a:bodyPr/>
          <a:lstStyle/>
          <a:p>
            <a:fld id="{A9FCC162-315F-48AD-8E37-41676E8AC222}" type="slidenum">
              <a:rPr lang="en-GB" smtClean="0"/>
              <a:t>‹#›</a:t>
            </a:fld>
            <a:endParaRPr lang="en-GB"/>
          </a:p>
        </p:txBody>
      </p:sp>
    </p:spTree>
    <p:extLst>
      <p:ext uri="{BB962C8B-B14F-4D97-AF65-F5344CB8AC3E}">
        <p14:creationId xmlns:p14="http://schemas.microsoft.com/office/powerpoint/2010/main" val="262550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4BF9-54E6-3585-DBCA-682F209EA23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BD13FCC-BC44-688D-DAC8-2F03FAE8F19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222AA46-0D63-E68F-5AAB-E856C3E3F6B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D9376F2-2A2C-91D6-BADD-FAC51006A250}"/>
              </a:ext>
            </a:extLst>
          </p:cNvPr>
          <p:cNvSpPr>
            <a:spLocks noGrp="1"/>
          </p:cNvSpPr>
          <p:nvPr>
            <p:ph type="dt" sz="half" idx="10"/>
          </p:nvPr>
        </p:nvSpPr>
        <p:spPr/>
        <p:txBody>
          <a:bodyPr/>
          <a:lstStyle/>
          <a:p>
            <a:fld id="{6FB0BC7F-E619-4E50-B08D-8D7B43B00773}" type="datetimeFigureOut">
              <a:rPr lang="en-GB" smtClean="0"/>
              <a:t>16/04/2026</a:t>
            </a:fld>
            <a:endParaRPr lang="en-GB"/>
          </a:p>
        </p:txBody>
      </p:sp>
      <p:sp>
        <p:nvSpPr>
          <p:cNvPr id="6" name="Footer Placeholder 5">
            <a:extLst>
              <a:ext uri="{FF2B5EF4-FFF2-40B4-BE49-F238E27FC236}">
                <a16:creationId xmlns:a16="http://schemas.microsoft.com/office/drawing/2014/main" id="{5162BCDF-D665-654C-4C28-7D3942697D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877BE0-6A8C-349A-967E-A38631EEFFEB}"/>
              </a:ext>
            </a:extLst>
          </p:cNvPr>
          <p:cNvSpPr>
            <a:spLocks noGrp="1"/>
          </p:cNvSpPr>
          <p:nvPr>
            <p:ph type="sldNum" sz="quarter" idx="12"/>
          </p:nvPr>
        </p:nvSpPr>
        <p:spPr/>
        <p:txBody>
          <a:bodyPr/>
          <a:lstStyle/>
          <a:p>
            <a:fld id="{A9FCC162-315F-48AD-8E37-41676E8AC222}" type="slidenum">
              <a:rPr lang="en-GB" smtClean="0"/>
              <a:t>‹#›</a:t>
            </a:fld>
            <a:endParaRPr lang="en-GB"/>
          </a:p>
        </p:txBody>
      </p:sp>
    </p:spTree>
    <p:extLst>
      <p:ext uri="{BB962C8B-B14F-4D97-AF65-F5344CB8AC3E}">
        <p14:creationId xmlns:p14="http://schemas.microsoft.com/office/powerpoint/2010/main" val="143588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B75F-9F17-B9B0-2D91-4DD49EF6F01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A71CA2B-23A2-C278-92BB-A989DC716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F6C57A-FC4D-DAAB-455C-0BB81960371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0DB22A0-A596-F457-6B8F-28164CA2E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35FED17-0B41-E1D3-964E-7DA1EE761C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9151CE5-75B2-9DDB-AA7C-A203799EC5E8}"/>
              </a:ext>
            </a:extLst>
          </p:cNvPr>
          <p:cNvSpPr>
            <a:spLocks noGrp="1"/>
          </p:cNvSpPr>
          <p:nvPr>
            <p:ph type="dt" sz="half" idx="10"/>
          </p:nvPr>
        </p:nvSpPr>
        <p:spPr/>
        <p:txBody>
          <a:bodyPr/>
          <a:lstStyle/>
          <a:p>
            <a:fld id="{6FB0BC7F-E619-4E50-B08D-8D7B43B00773}" type="datetimeFigureOut">
              <a:rPr lang="en-GB" smtClean="0"/>
              <a:t>16/04/2026</a:t>
            </a:fld>
            <a:endParaRPr lang="en-GB"/>
          </a:p>
        </p:txBody>
      </p:sp>
      <p:sp>
        <p:nvSpPr>
          <p:cNvPr id="8" name="Footer Placeholder 7">
            <a:extLst>
              <a:ext uri="{FF2B5EF4-FFF2-40B4-BE49-F238E27FC236}">
                <a16:creationId xmlns:a16="http://schemas.microsoft.com/office/drawing/2014/main" id="{BE8177AA-5480-B9CE-674B-F62A348254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033B0D6-F591-2095-AE78-3BB110F5ED63}"/>
              </a:ext>
            </a:extLst>
          </p:cNvPr>
          <p:cNvSpPr>
            <a:spLocks noGrp="1"/>
          </p:cNvSpPr>
          <p:nvPr>
            <p:ph type="sldNum" sz="quarter" idx="12"/>
          </p:nvPr>
        </p:nvSpPr>
        <p:spPr/>
        <p:txBody>
          <a:bodyPr/>
          <a:lstStyle/>
          <a:p>
            <a:fld id="{A9FCC162-315F-48AD-8E37-41676E8AC222}" type="slidenum">
              <a:rPr lang="en-GB" smtClean="0"/>
              <a:t>‹#›</a:t>
            </a:fld>
            <a:endParaRPr lang="en-GB"/>
          </a:p>
        </p:txBody>
      </p:sp>
    </p:spTree>
    <p:extLst>
      <p:ext uri="{BB962C8B-B14F-4D97-AF65-F5344CB8AC3E}">
        <p14:creationId xmlns:p14="http://schemas.microsoft.com/office/powerpoint/2010/main" val="199242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301A-1B18-34F8-E5E0-0EF9A64BB2B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5EBECC3-A8ED-9C6C-1DBA-4B4378A36E72}"/>
              </a:ext>
            </a:extLst>
          </p:cNvPr>
          <p:cNvSpPr>
            <a:spLocks noGrp="1"/>
          </p:cNvSpPr>
          <p:nvPr>
            <p:ph type="dt" sz="half" idx="10"/>
          </p:nvPr>
        </p:nvSpPr>
        <p:spPr/>
        <p:txBody>
          <a:bodyPr/>
          <a:lstStyle/>
          <a:p>
            <a:fld id="{6FB0BC7F-E619-4E50-B08D-8D7B43B00773}" type="datetimeFigureOut">
              <a:rPr lang="en-GB" smtClean="0"/>
              <a:t>16/04/2026</a:t>
            </a:fld>
            <a:endParaRPr lang="en-GB"/>
          </a:p>
        </p:txBody>
      </p:sp>
      <p:sp>
        <p:nvSpPr>
          <p:cNvPr id="4" name="Footer Placeholder 3">
            <a:extLst>
              <a:ext uri="{FF2B5EF4-FFF2-40B4-BE49-F238E27FC236}">
                <a16:creationId xmlns:a16="http://schemas.microsoft.com/office/drawing/2014/main" id="{16A77BB7-A6DC-BCA1-1B3B-AA44C37B9D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C7F1BB-DED9-E53D-7010-B1AFC00F01C3}"/>
              </a:ext>
            </a:extLst>
          </p:cNvPr>
          <p:cNvSpPr>
            <a:spLocks noGrp="1"/>
          </p:cNvSpPr>
          <p:nvPr>
            <p:ph type="sldNum" sz="quarter" idx="12"/>
          </p:nvPr>
        </p:nvSpPr>
        <p:spPr/>
        <p:txBody>
          <a:bodyPr/>
          <a:lstStyle/>
          <a:p>
            <a:fld id="{A9FCC162-315F-48AD-8E37-41676E8AC222}" type="slidenum">
              <a:rPr lang="en-GB" smtClean="0"/>
              <a:t>‹#›</a:t>
            </a:fld>
            <a:endParaRPr lang="en-GB"/>
          </a:p>
        </p:txBody>
      </p:sp>
    </p:spTree>
    <p:extLst>
      <p:ext uri="{BB962C8B-B14F-4D97-AF65-F5344CB8AC3E}">
        <p14:creationId xmlns:p14="http://schemas.microsoft.com/office/powerpoint/2010/main" val="260355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5921E-C52B-0EE1-6AED-68206F7DF973}"/>
              </a:ext>
            </a:extLst>
          </p:cNvPr>
          <p:cNvSpPr>
            <a:spLocks noGrp="1"/>
          </p:cNvSpPr>
          <p:nvPr>
            <p:ph type="dt" sz="half" idx="10"/>
          </p:nvPr>
        </p:nvSpPr>
        <p:spPr/>
        <p:txBody>
          <a:bodyPr/>
          <a:lstStyle/>
          <a:p>
            <a:fld id="{6FB0BC7F-E619-4E50-B08D-8D7B43B00773}" type="datetimeFigureOut">
              <a:rPr lang="en-GB" smtClean="0"/>
              <a:t>16/04/2026</a:t>
            </a:fld>
            <a:endParaRPr lang="en-GB"/>
          </a:p>
        </p:txBody>
      </p:sp>
      <p:sp>
        <p:nvSpPr>
          <p:cNvPr id="3" name="Footer Placeholder 2">
            <a:extLst>
              <a:ext uri="{FF2B5EF4-FFF2-40B4-BE49-F238E27FC236}">
                <a16:creationId xmlns:a16="http://schemas.microsoft.com/office/drawing/2014/main" id="{7A56BD2A-6ECD-1545-A78C-597EE8C6E0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0D5F372-1CA5-F30E-75B1-3743510EC160}"/>
              </a:ext>
            </a:extLst>
          </p:cNvPr>
          <p:cNvSpPr>
            <a:spLocks noGrp="1"/>
          </p:cNvSpPr>
          <p:nvPr>
            <p:ph type="sldNum" sz="quarter" idx="12"/>
          </p:nvPr>
        </p:nvSpPr>
        <p:spPr/>
        <p:txBody>
          <a:bodyPr/>
          <a:lstStyle/>
          <a:p>
            <a:fld id="{A9FCC162-315F-48AD-8E37-41676E8AC222}" type="slidenum">
              <a:rPr lang="en-GB" smtClean="0"/>
              <a:t>‹#›</a:t>
            </a:fld>
            <a:endParaRPr lang="en-GB"/>
          </a:p>
        </p:txBody>
      </p:sp>
    </p:spTree>
    <p:extLst>
      <p:ext uri="{BB962C8B-B14F-4D97-AF65-F5344CB8AC3E}">
        <p14:creationId xmlns:p14="http://schemas.microsoft.com/office/powerpoint/2010/main" val="313091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9C44B-861A-A521-182D-2A633F86C6E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5FE9F63-32B6-6D71-4230-9B9D55F49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16EB692-EF8E-337D-344C-961434ED9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DA656D-53AD-56AF-1413-C466C967530F}"/>
              </a:ext>
            </a:extLst>
          </p:cNvPr>
          <p:cNvSpPr>
            <a:spLocks noGrp="1"/>
          </p:cNvSpPr>
          <p:nvPr>
            <p:ph type="dt" sz="half" idx="10"/>
          </p:nvPr>
        </p:nvSpPr>
        <p:spPr/>
        <p:txBody>
          <a:bodyPr/>
          <a:lstStyle/>
          <a:p>
            <a:fld id="{6FB0BC7F-E619-4E50-B08D-8D7B43B00773}" type="datetimeFigureOut">
              <a:rPr lang="en-GB" smtClean="0"/>
              <a:t>16/04/2026</a:t>
            </a:fld>
            <a:endParaRPr lang="en-GB"/>
          </a:p>
        </p:txBody>
      </p:sp>
      <p:sp>
        <p:nvSpPr>
          <p:cNvPr id="6" name="Footer Placeholder 5">
            <a:extLst>
              <a:ext uri="{FF2B5EF4-FFF2-40B4-BE49-F238E27FC236}">
                <a16:creationId xmlns:a16="http://schemas.microsoft.com/office/drawing/2014/main" id="{E6748A0F-4467-E3B9-9CFA-E8457752F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F52A0A-DBCB-5C73-2069-08348F0AC72B}"/>
              </a:ext>
            </a:extLst>
          </p:cNvPr>
          <p:cNvSpPr>
            <a:spLocks noGrp="1"/>
          </p:cNvSpPr>
          <p:nvPr>
            <p:ph type="sldNum" sz="quarter" idx="12"/>
          </p:nvPr>
        </p:nvSpPr>
        <p:spPr/>
        <p:txBody>
          <a:bodyPr/>
          <a:lstStyle/>
          <a:p>
            <a:fld id="{A9FCC162-315F-48AD-8E37-41676E8AC222}" type="slidenum">
              <a:rPr lang="en-GB" smtClean="0"/>
              <a:t>‹#›</a:t>
            </a:fld>
            <a:endParaRPr lang="en-GB"/>
          </a:p>
        </p:txBody>
      </p:sp>
    </p:spTree>
    <p:extLst>
      <p:ext uri="{BB962C8B-B14F-4D97-AF65-F5344CB8AC3E}">
        <p14:creationId xmlns:p14="http://schemas.microsoft.com/office/powerpoint/2010/main" val="174473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1CC3-4BDB-FF8D-FA31-D874FA3C69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8366204-8E3D-C422-59F0-95117F624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66F88D-420D-B18A-59DE-F3123918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F340C9-AA2A-E332-4386-69B4B3F9E08C}"/>
              </a:ext>
            </a:extLst>
          </p:cNvPr>
          <p:cNvSpPr>
            <a:spLocks noGrp="1"/>
          </p:cNvSpPr>
          <p:nvPr>
            <p:ph type="dt" sz="half" idx="10"/>
          </p:nvPr>
        </p:nvSpPr>
        <p:spPr/>
        <p:txBody>
          <a:bodyPr/>
          <a:lstStyle/>
          <a:p>
            <a:fld id="{6FB0BC7F-E619-4E50-B08D-8D7B43B00773}" type="datetimeFigureOut">
              <a:rPr lang="en-GB" smtClean="0"/>
              <a:t>16/04/2026</a:t>
            </a:fld>
            <a:endParaRPr lang="en-GB"/>
          </a:p>
        </p:txBody>
      </p:sp>
      <p:sp>
        <p:nvSpPr>
          <p:cNvPr id="6" name="Footer Placeholder 5">
            <a:extLst>
              <a:ext uri="{FF2B5EF4-FFF2-40B4-BE49-F238E27FC236}">
                <a16:creationId xmlns:a16="http://schemas.microsoft.com/office/drawing/2014/main" id="{287EC117-9E3B-5055-CFB2-F2B4BFF774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6F7498-15C2-8813-C24D-0CD3ACD99986}"/>
              </a:ext>
            </a:extLst>
          </p:cNvPr>
          <p:cNvSpPr>
            <a:spLocks noGrp="1"/>
          </p:cNvSpPr>
          <p:nvPr>
            <p:ph type="sldNum" sz="quarter" idx="12"/>
          </p:nvPr>
        </p:nvSpPr>
        <p:spPr/>
        <p:txBody>
          <a:bodyPr/>
          <a:lstStyle/>
          <a:p>
            <a:fld id="{A9FCC162-315F-48AD-8E37-41676E8AC222}" type="slidenum">
              <a:rPr lang="en-GB" smtClean="0"/>
              <a:t>‹#›</a:t>
            </a:fld>
            <a:endParaRPr lang="en-GB"/>
          </a:p>
        </p:txBody>
      </p:sp>
    </p:spTree>
    <p:extLst>
      <p:ext uri="{BB962C8B-B14F-4D97-AF65-F5344CB8AC3E}">
        <p14:creationId xmlns:p14="http://schemas.microsoft.com/office/powerpoint/2010/main" val="360339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D0F26A-0079-BF18-80E8-FC484A3580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DD2D154-C6E6-A884-D2AB-41DC5099BF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1EC2596-B157-FE9E-FA2E-FBC5BCF01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B0BC7F-E619-4E50-B08D-8D7B43B00773}" type="datetimeFigureOut">
              <a:rPr lang="en-GB" smtClean="0"/>
              <a:t>16/04/2026</a:t>
            </a:fld>
            <a:endParaRPr lang="en-GB"/>
          </a:p>
        </p:txBody>
      </p:sp>
      <p:sp>
        <p:nvSpPr>
          <p:cNvPr id="5" name="Footer Placeholder 4">
            <a:extLst>
              <a:ext uri="{FF2B5EF4-FFF2-40B4-BE49-F238E27FC236}">
                <a16:creationId xmlns:a16="http://schemas.microsoft.com/office/drawing/2014/main" id="{BA88BEFE-A3C9-710D-1901-4B1D1E8CC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0DFEE90-18AA-B2F4-98B0-C6EDF6303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FCC162-315F-48AD-8E37-41676E8AC222}" type="slidenum">
              <a:rPr lang="en-GB" smtClean="0"/>
              <a:t>‹#›</a:t>
            </a:fld>
            <a:endParaRPr lang="en-GB"/>
          </a:p>
        </p:txBody>
      </p:sp>
    </p:spTree>
    <p:extLst>
      <p:ext uri="{BB962C8B-B14F-4D97-AF65-F5344CB8AC3E}">
        <p14:creationId xmlns:p14="http://schemas.microsoft.com/office/powerpoint/2010/main" val="3223021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FE5479-BB23-EFA0-3D5E-58EDB01D5519}"/>
              </a:ext>
            </a:extLst>
          </p:cNvPr>
          <p:cNvSpPr txBox="1"/>
          <p:nvPr/>
        </p:nvSpPr>
        <p:spPr>
          <a:xfrm>
            <a:off x="2624939" y="1486"/>
            <a:ext cx="8141109" cy="861774"/>
          </a:xfrm>
          <a:prstGeom prst="rect">
            <a:avLst/>
          </a:prstGeom>
          <a:noFill/>
        </p:spPr>
        <p:txBody>
          <a:bodyPr wrap="square" lIns="91440" tIns="45720" rIns="91440" bIns="45720" rtlCol="0" anchor="t">
            <a:spAutoFit/>
          </a:bodyPr>
          <a:lstStyle/>
          <a:p>
            <a:pPr algn="ctr"/>
            <a:r>
              <a:rPr lang="en-GB" sz="3200" b="1" kern="100">
                <a:latin typeface="+mj-lt"/>
                <a:ea typeface="Calibri"/>
                <a:cs typeface="Times New Roman"/>
              </a:rPr>
              <a:t>Professional Growth</a:t>
            </a:r>
            <a:endParaRPr lang="en-US">
              <a:latin typeface="Aptos" panose="02110004020202020204"/>
              <a:ea typeface="Calibri"/>
              <a:cs typeface="Times New Roman"/>
            </a:endParaRPr>
          </a:p>
          <a:p>
            <a:pPr algn="ctr"/>
            <a:r>
              <a:rPr lang="en-GB" i="1" kern="100">
                <a:latin typeface="+mj-lt"/>
                <a:ea typeface="Calibri"/>
                <a:cs typeface="Times New Roman"/>
              </a:rPr>
              <a:t>Making a difference by being different</a:t>
            </a:r>
            <a:endParaRPr lang="en-US" i="1"/>
          </a:p>
        </p:txBody>
      </p:sp>
      <p:sp>
        <p:nvSpPr>
          <p:cNvPr id="7" name="TextBox 6">
            <a:extLst>
              <a:ext uri="{FF2B5EF4-FFF2-40B4-BE49-F238E27FC236}">
                <a16:creationId xmlns:a16="http://schemas.microsoft.com/office/drawing/2014/main" id="{426D6F1E-F73A-4ED7-9D9B-AB3827B06774}"/>
              </a:ext>
            </a:extLst>
          </p:cNvPr>
          <p:cNvSpPr txBox="1"/>
          <p:nvPr/>
        </p:nvSpPr>
        <p:spPr>
          <a:xfrm>
            <a:off x="254273" y="5336453"/>
            <a:ext cx="11936498" cy="138499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GB" sz="2800" kern="100">
                <a:ea typeface="Calibri"/>
                <a:cs typeface="Times New Roman"/>
              </a:rPr>
              <a:t>Conversational approaches and strategies</a:t>
            </a:r>
            <a:endParaRPr lang="en-US"/>
          </a:p>
          <a:p>
            <a:pPr marL="457200" indent="-457200">
              <a:buFont typeface="Arial" panose="020B0604020202020204" pitchFamily="34" charset="0"/>
              <a:buChar char="•"/>
            </a:pPr>
            <a:r>
              <a:rPr lang="en-GB" sz="2800" kern="100">
                <a:ea typeface="Calibri"/>
                <a:cs typeface="Times New Roman"/>
              </a:rPr>
              <a:t>Listening for Change model</a:t>
            </a:r>
          </a:p>
          <a:p>
            <a:pPr marL="457200" indent="-457200">
              <a:buFont typeface="Arial" panose="020B0604020202020204" pitchFamily="34" charset="0"/>
              <a:buChar char="•"/>
            </a:pPr>
            <a:r>
              <a:rPr lang="en-GB" sz="2800" kern="100">
                <a:ea typeface="Calibri" panose="020F0502020204030204" pitchFamily="34" charset="0"/>
                <a:cs typeface="Times New Roman" panose="02020603050405020304" pitchFamily="18" charset="0"/>
              </a:rPr>
              <a:t>Feedback models</a:t>
            </a:r>
          </a:p>
        </p:txBody>
      </p:sp>
      <p:cxnSp>
        <p:nvCxnSpPr>
          <p:cNvPr id="13" name="Straight Connector 12">
            <a:extLst>
              <a:ext uri="{FF2B5EF4-FFF2-40B4-BE49-F238E27FC236}">
                <a16:creationId xmlns:a16="http://schemas.microsoft.com/office/drawing/2014/main" id="{8E628AF9-7625-5170-6E33-1F271C295A4E}"/>
              </a:ext>
            </a:extLst>
          </p:cNvPr>
          <p:cNvCxnSpPr/>
          <p:nvPr/>
        </p:nvCxnSpPr>
        <p:spPr>
          <a:xfrm>
            <a:off x="-4490" y="5336452"/>
            <a:ext cx="12185905" cy="21167"/>
          </a:xfrm>
          <a:prstGeom prst="line">
            <a:avLst/>
          </a:prstGeom>
          <a:ln w="28575">
            <a:solidFill>
              <a:srgbClr val="873CB6"/>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3367B6B8-900C-CD00-4C3F-864F9474EEAF}"/>
              </a:ext>
            </a:extLst>
          </p:cNvPr>
          <p:cNvSpPr txBox="1"/>
          <p:nvPr/>
        </p:nvSpPr>
        <p:spPr>
          <a:xfrm>
            <a:off x="10856" y="4763069"/>
            <a:ext cx="8141109" cy="584775"/>
          </a:xfrm>
          <a:prstGeom prst="rect">
            <a:avLst/>
          </a:prstGeom>
          <a:noFill/>
        </p:spPr>
        <p:txBody>
          <a:bodyPr wrap="square" lIns="91440" tIns="45720" rIns="91440" bIns="45720" rtlCol="0" anchor="t">
            <a:spAutoFit/>
          </a:bodyPr>
          <a:lstStyle/>
          <a:p>
            <a:r>
              <a:rPr lang="en-GB" sz="3200" b="1" kern="100">
                <a:solidFill>
                  <a:srgbClr val="873CB6"/>
                </a:solidFill>
                <a:latin typeface="+mj-lt"/>
                <a:ea typeface="Calibri"/>
                <a:cs typeface="Times New Roman"/>
              </a:rPr>
              <a:t>Proposed Guidance for appraisers</a:t>
            </a:r>
            <a:endParaRPr lang="en-US">
              <a:solidFill>
                <a:srgbClr val="873CB6"/>
              </a:solidFill>
            </a:endParaRPr>
          </a:p>
        </p:txBody>
      </p:sp>
      <p:sp>
        <p:nvSpPr>
          <p:cNvPr id="16" name="TextBox 15">
            <a:extLst>
              <a:ext uri="{FF2B5EF4-FFF2-40B4-BE49-F238E27FC236}">
                <a16:creationId xmlns:a16="http://schemas.microsoft.com/office/drawing/2014/main" id="{0F85CD29-4E67-71A1-1948-E833AAC45F9D}"/>
              </a:ext>
            </a:extLst>
          </p:cNvPr>
          <p:cNvSpPr txBox="1"/>
          <p:nvPr/>
        </p:nvSpPr>
        <p:spPr>
          <a:xfrm>
            <a:off x="254272" y="3720766"/>
            <a:ext cx="8593394" cy="954107"/>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GB" sz="2800" kern="100">
                <a:effectLst/>
                <a:latin typeface="+mj-lt"/>
                <a:ea typeface="Calibri"/>
                <a:cs typeface="Times New Roman"/>
              </a:rPr>
              <a:t>Listening Staircase model</a:t>
            </a:r>
            <a:endParaRPr lang="en-US">
              <a:ea typeface="Calibri"/>
              <a:cs typeface="Times New Roman"/>
            </a:endParaRPr>
          </a:p>
          <a:p>
            <a:pPr marL="457200" indent="-457200">
              <a:buFont typeface="Arial" panose="020B0604020202020204" pitchFamily="34" charset="0"/>
              <a:buChar char="•"/>
            </a:pPr>
            <a:r>
              <a:rPr lang="en-GB" sz="2800" kern="100">
                <a:latin typeface="+mj-lt"/>
                <a:ea typeface="Calibri"/>
                <a:cs typeface="Times New Roman"/>
              </a:rPr>
              <a:t>Reflective Learning &amp; models</a:t>
            </a:r>
          </a:p>
        </p:txBody>
      </p:sp>
      <p:sp>
        <p:nvSpPr>
          <p:cNvPr id="18" name="TextBox 3">
            <a:extLst>
              <a:ext uri="{FF2B5EF4-FFF2-40B4-BE49-F238E27FC236}">
                <a16:creationId xmlns:a16="http://schemas.microsoft.com/office/drawing/2014/main" id="{31D5D1DF-8459-2455-A2CC-9B23FF00FC5C}"/>
              </a:ext>
            </a:extLst>
          </p:cNvPr>
          <p:cNvSpPr txBox="1"/>
          <p:nvPr/>
        </p:nvSpPr>
        <p:spPr>
          <a:xfrm>
            <a:off x="254273" y="1318021"/>
            <a:ext cx="10746346" cy="181588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sz="2800" kern="100">
                <a:latin typeface="+mj-lt"/>
                <a:ea typeface="Calibri"/>
                <a:cs typeface="Times New Roman"/>
              </a:rPr>
              <a:t>Problem Statement</a:t>
            </a:r>
            <a:endParaRPr lang="en-GB" sz="2800" kern="100">
              <a:effectLst/>
              <a:latin typeface="+mj-lt"/>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2800" kern="100">
                <a:latin typeface="+mj-lt"/>
                <a:ea typeface="Calibri"/>
                <a:cs typeface="Times New Roman"/>
              </a:rPr>
              <a:t>The Maps and Pathways Approach</a:t>
            </a:r>
          </a:p>
          <a:p>
            <a:pPr marL="457200" indent="-457200">
              <a:buFont typeface="Arial" panose="020B0604020202020204" pitchFamily="34" charset="0"/>
              <a:buChar char="•"/>
            </a:pPr>
            <a:r>
              <a:rPr lang="en-GB" sz="2800" kern="100">
                <a:latin typeface="+mj-lt"/>
                <a:ea typeface="Calibri"/>
                <a:cs typeface="Times New Roman"/>
              </a:rPr>
              <a:t>Appraisals/Professional Growth Meetings</a:t>
            </a:r>
          </a:p>
          <a:p>
            <a:pPr marL="457200" indent="-457200">
              <a:buFont typeface="Arial" panose="020B0604020202020204" pitchFamily="34" charset="0"/>
              <a:buChar char="•"/>
            </a:pPr>
            <a:r>
              <a:rPr lang="en-GB" sz="2800" kern="100">
                <a:latin typeface="+mj-lt"/>
                <a:ea typeface="Calibri"/>
                <a:cs typeface="Times New Roman"/>
              </a:rPr>
              <a:t>Reporting and beyond the basics</a:t>
            </a:r>
          </a:p>
        </p:txBody>
      </p:sp>
      <p:cxnSp>
        <p:nvCxnSpPr>
          <p:cNvPr id="20" name="Straight Connector 19">
            <a:extLst>
              <a:ext uri="{FF2B5EF4-FFF2-40B4-BE49-F238E27FC236}">
                <a16:creationId xmlns:a16="http://schemas.microsoft.com/office/drawing/2014/main" id="{2BC9B1D0-3E2F-2BDC-26DC-9F17E52F1432}"/>
              </a:ext>
            </a:extLst>
          </p:cNvPr>
          <p:cNvCxnSpPr>
            <a:cxnSpLocks/>
          </p:cNvCxnSpPr>
          <p:nvPr/>
        </p:nvCxnSpPr>
        <p:spPr>
          <a:xfrm>
            <a:off x="-4491" y="3706618"/>
            <a:ext cx="12185905" cy="21167"/>
          </a:xfrm>
          <a:prstGeom prst="line">
            <a:avLst/>
          </a:prstGeom>
          <a:ln w="28575">
            <a:solidFill>
              <a:srgbClr val="00438B"/>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4B47D68-EDE2-9D3C-B485-3C27EA8AEFC8}"/>
              </a:ext>
            </a:extLst>
          </p:cNvPr>
          <p:cNvSpPr txBox="1"/>
          <p:nvPr/>
        </p:nvSpPr>
        <p:spPr>
          <a:xfrm>
            <a:off x="272" y="3133235"/>
            <a:ext cx="8141109" cy="584775"/>
          </a:xfrm>
          <a:prstGeom prst="rect">
            <a:avLst/>
          </a:prstGeom>
          <a:noFill/>
        </p:spPr>
        <p:txBody>
          <a:bodyPr wrap="square" lIns="91440" tIns="45720" rIns="91440" bIns="45720" rtlCol="0" anchor="t">
            <a:spAutoFit/>
          </a:bodyPr>
          <a:lstStyle/>
          <a:p>
            <a:r>
              <a:rPr lang="en-GB" sz="3200" b="1" kern="100">
                <a:solidFill>
                  <a:srgbClr val="00438B"/>
                </a:solidFill>
                <a:latin typeface="+mj-lt"/>
                <a:ea typeface="Calibri"/>
                <a:cs typeface="Times New Roman"/>
              </a:rPr>
              <a:t>Proposed Guidance for everyone</a:t>
            </a:r>
            <a:endParaRPr lang="en-US">
              <a:solidFill>
                <a:srgbClr val="00438B"/>
              </a:solidFill>
            </a:endParaRPr>
          </a:p>
        </p:txBody>
      </p:sp>
      <p:sp>
        <p:nvSpPr>
          <p:cNvPr id="23" name="TextBox 22">
            <a:extLst>
              <a:ext uri="{FF2B5EF4-FFF2-40B4-BE49-F238E27FC236}">
                <a16:creationId xmlns:a16="http://schemas.microsoft.com/office/drawing/2014/main" id="{CA540B8E-D4BF-4E84-803D-734B4D28B2F5}"/>
              </a:ext>
            </a:extLst>
          </p:cNvPr>
          <p:cNvSpPr txBox="1"/>
          <p:nvPr/>
        </p:nvSpPr>
        <p:spPr>
          <a:xfrm>
            <a:off x="272" y="728977"/>
            <a:ext cx="8141109" cy="584775"/>
          </a:xfrm>
          <a:prstGeom prst="rect">
            <a:avLst/>
          </a:prstGeom>
          <a:noFill/>
        </p:spPr>
        <p:txBody>
          <a:bodyPr wrap="square" lIns="91440" tIns="45720" rIns="91440" bIns="45720" rtlCol="0" anchor="t">
            <a:spAutoFit/>
          </a:bodyPr>
          <a:lstStyle/>
          <a:p>
            <a:r>
              <a:rPr lang="en-GB" sz="3200" b="1" kern="100">
                <a:solidFill>
                  <a:srgbClr val="00A5D7"/>
                </a:solidFill>
                <a:latin typeface="+mj-lt"/>
                <a:ea typeface="Calibri"/>
                <a:cs typeface="Times New Roman"/>
              </a:rPr>
              <a:t>A different approach</a:t>
            </a:r>
            <a:endParaRPr lang="en-US">
              <a:solidFill>
                <a:srgbClr val="00A5D7"/>
              </a:solidFill>
            </a:endParaRPr>
          </a:p>
        </p:txBody>
      </p:sp>
      <p:cxnSp>
        <p:nvCxnSpPr>
          <p:cNvPr id="25" name="Straight Connector 24">
            <a:extLst>
              <a:ext uri="{FF2B5EF4-FFF2-40B4-BE49-F238E27FC236}">
                <a16:creationId xmlns:a16="http://schemas.microsoft.com/office/drawing/2014/main" id="{80403679-EF75-3C90-CA7E-E19A11ADDC70}"/>
              </a:ext>
            </a:extLst>
          </p:cNvPr>
          <p:cNvCxnSpPr>
            <a:cxnSpLocks/>
          </p:cNvCxnSpPr>
          <p:nvPr/>
        </p:nvCxnSpPr>
        <p:spPr>
          <a:xfrm>
            <a:off x="-4492" y="1291777"/>
            <a:ext cx="12185905" cy="21167"/>
          </a:xfrm>
          <a:prstGeom prst="line">
            <a:avLst/>
          </a:prstGeom>
          <a:ln w="28575">
            <a:solidFill>
              <a:srgbClr val="00A5D7"/>
            </a:solidFill>
          </a:ln>
        </p:spPr>
        <p:style>
          <a:lnRef idx="2">
            <a:schemeClr val="accent1"/>
          </a:lnRef>
          <a:fillRef idx="0">
            <a:schemeClr val="accent1"/>
          </a:fillRef>
          <a:effectRef idx="1">
            <a:schemeClr val="accent1"/>
          </a:effectRef>
          <a:fontRef idx="minor">
            <a:schemeClr val="tx1"/>
          </a:fontRef>
        </p:style>
      </p:cxnSp>
      <p:pic>
        <p:nvPicPr>
          <p:cNvPr id="3" name="Picture 2" descr="Vacancies – The Cam Academy Trust">
            <a:extLst>
              <a:ext uri="{FF2B5EF4-FFF2-40B4-BE49-F238E27FC236}">
                <a16:creationId xmlns:a16="http://schemas.microsoft.com/office/drawing/2014/main" id="{94537CE9-60A9-0E08-10E4-2C9083176311}"/>
              </a:ext>
            </a:extLst>
          </p:cNvPr>
          <p:cNvPicPr>
            <a:picLocks noChangeAspect="1"/>
          </p:cNvPicPr>
          <p:nvPr/>
        </p:nvPicPr>
        <p:blipFill>
          <a:blip r:embed="rId2"/>
          <a:stretch>
            <a:fillRect/>
          </a:stretch>
        </p:blipFill>
        <p:spPr>
          <a:xfrm>
            <a:off x="-2645" y="7939"/>
            <a:ext cx="534460" cy="502708"/>
          </a:xfrm>
          <a:prstGeom prst="rect">
            <a:avLst/>
          </a:prstGeom>
        </p:spPr>
      </p:pic>
      <p:pic>
        <p:nvPicPr>
          <p:cNvPr id="6" name="Picture 5" descr="Blue text on a white background&#10;&#10;AI-generated content may be incorrect.">
            <a:extLst>
              <a:ext uri="{FF2B5EF4-FFF2-40B4-BE49-F238E27FC236}">
                <a16:creationId xmlns:a16="http://schemas.microsoft.com/office/drawing/2014/main" id="{AF62E8C4-6BE7-9923-4329-1F192312A323}"/>
              </a:ext>
            </a:extLst>
          </p:cNvPr>
          <p:cNvPicPr>
            <a:picLocks noChangeAspect="1"/>
          </p:cNvPicPr>
          <p:nvPr/>
        </p:nvPicPr>
        <p:blipFill>
          <a:blip r:embed="rId3"/>
          <a:stretch>
            <a:fillRect/>
          </a:stretch>
        </p:blipFill>
        <p:spPr>
          <a:xfrm>
            <a:off x="611188" y="11113"/>
            <a:ext cx="1698625" cy="496359"/>
          </a:xfrm>
          <a:prstGeom prst="rect">
            <a:avLst/>
          </a:prstGeom>
        </p:spPr>
      </p:pic>
    </p:spTree>
    <p:extLst>
      <p:ext uri="{BB962C8B-B14F-4D97-AF65-F5344CB8AC3E}">
        <p14:creationId xmlns:p14="http://schemas.microsoft.com/office/powerpoint/2010/main" val="92029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1450C-D54A-0D07-9647-9CFF4867C675}"/>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048B081D-8E15-90CB-BF95-1004B1D56061}"/>
              </a:ext>
            </a:extLst>
          </p:cNvPr>
          <p:cNvSpPr txBox="1"/>
          <p:nvPr/>
        </p:nvSpPr>
        <p:spPr>
          <a:xfrm>
            <a:off x="2282553" y="-2622"/>
            <a:ext cx="8162526" cy="461665"/>
          </a:xfrm>
          <a:prstGeom prst="rect">
            <a:avLst/>
          </a:prstGeom>
          <a:noFill/>
        </p:spPr>
        <p:txBody>
          <a:bodyPr wrap="square" lIns="91440" tIns="45720" rIns="91440" bIns="45720" rtlCol="0" anchor="t">
            <a:spAutoFit/>
          </a:bodyPr>
          <a:lstStyle/>
          <a:p>
            <a:r>
              <a:rPr lang="en-GB" sz="2400" b="1" kern="100">
                <a:latin typeface="+mj-lt"/>
                <a:ea typeface="Calibri"/>
                <a:cs typeface="Times New Roman"/>
              </a:rPr>
              <a:t>Other Available Elements of Professional Growth Meetings</a:t>
            </a:r>
            <a:endParaRPr lang="en-GB" sz="2400" b="1" kern="100">
              <a:effectLst/>
              <a:latin typeface="+mj-lt"/>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F8B78D54-1A1E-C660-D88C-12043A09F353}"/>
              </a:ext>
            </a:extLst>
          </p:cNvPr>
          <p:cNvSpPr txBox="1"/>
          <p:nvPr/>
        </p:nvSpPr>
        <p:spPr>
          <a:xfrm>
            <a:off x="120072" y="494726"/>
            <a:ext cx="5542500" cy="400110"/>
          </a:xfrm>
          <a:prstGeom prst="rect">
            <a:avLst/>
          </a:prstGeom>
          <a:noFill/>
        </p:spPr>
        <p:txBody>
          <a:bodyPr wrap="square" lIns="91440" tIns="45720" rIns="91440" bIns="45720" rtlCol="0" anchor="t">
            <a:spAutoFit/>
          </a:bodyPr>
          <a:lstStyle/>
          <a:p>
            <a:r>
              <a:rPr lang="en-GB" sz="2000" b="1" kern="100">
                <a:latin typeface="+mj-lt"/>
                <a:ea typeface="Calibri"/>
                <a:cs typeface="Times New Roman"/>
              </a:rPr>
              <a:t>Up to two roles and two appraisers per person</a:t>
            </a:r>
            <a:endParaRPr lang="en-GB" sz="2000" b="1" kern="100">
              <a:latin typeface="Aptos Display"/>
              <a:ea typeface="Calibri"/>
              <a:cs typeface="Times New Roman"/>
            </a:endParaRPr>
          </a:p>
        </p:txBody>
      </p:sp>
      <p:sp>
        <p:nvSpPr>
          <p:cNvPr id="29" name="TextBox 28">
            <a:extLst>
              <a:ext uri="{FF2B5EF4-FFF2-40B4-BE49-F238E27FC236}">
                <a16:creationId xmlns:a16="http://schemas.microsoft.com/office/drawing/2014/main" id="{D85D327F-5CEB-A514-4A65-94263ADBD248}"/>
              </a:ext>
            </a:extLst>
          </p:cNvPr>
          <p:cNvSpPr txBox="1"/>
          <p:nvPr/>
        </p:nvSpPr>
        <p:spPr>
          <a:xfrm>
            <a:off x="119201" y="799013"/>
            <a:ext cx="5759340" cy="2215991"/>
          </a:xfrm>
          <a:prstGeom prst="rect">
            <a:avLst/>
          </a:prstGeom>
          <a:noFill/>
        </p:spPr>
        <p:txBody>
          <a:bodyPr wrap="square" lIns="91440" tIns="45720" rIns="91440" bIns="45720" rtlCol="0" anchor="t">
            <a:spAutoFit/>
          </a:bodyPr>
          <a:lstStyle/>
          <a:p>
            <a:r>
              <a:rPr lang="en-GB" sz="1600" kern="100">
                <a:ea typeface="Calibri"/>
                <a:cs typeface="Times New Roman"/>
              </a:rPr>
              <a:t>Each person can have up to two roles (i.e. Science Teacher and Head of Year, or Assistant Head and SENDCO) captured within the same Professional Growth Meeting, with two sets of markers (a set of 3 circles and a set of 3 squares) available to enable differentiation of the roles.</a:t>
            </a:r>
          </a:p>
          <a:p>
            <a:endParaRPr lang="en-GB" sz="600" kern="100" dirty="0">
              <a:latin typeface="+mn-lt"/>
              <a:ea typeface="Calibri"/>
              <a:cs typeface="Times New Roman"/>
            </a:endParaRPr>
          </a:p>
          <a:p>
            <a:r>
              <a:rPr lang="en-GB" sz="1600" kern="100" dirty="0">
                <a:ea typeface="Calibri"/>
                <a:cs typeface="Times New Roman"/>
              </a:rPr>
              <a:t>Each person can also have up to two different appraisers. The Professional Growth Meetings can be conducted jointly or separately depending on what is most appropriate.</a:t>
            </a:r>
          </a:p>
        </p:txBody>
      </p:sp>
      <p:pic>
        <p:nvPicPr>
          <p:cNvPr id="2" name="Picture 1">
            <a:extLst>
              <a:ext uri="{FF2B5EF4-FFF2-40B4-BE49-F238E27FC236}">
                <a16:creationId xmlns:a16="http://schemas.microsoft.com/office/drawing/2014/main" id="{C2B0ECDF-B3A2-9824-BDFB-BB5920D6BDB1}"/>
              </a:ext>
            </a:extLst>
          </p:cNvPr>
          <p:cNvPicPr>
            <a:picLocks noChangeAspect="1"/>
          </p:cNvPicPr>
          <p:nvPr/>
        </p:nvPicPr>
        <p:blipFill>
          <a:blip r:embed="rId2"/>
          <a:stretch>
            <a:fillRect/>
          </a:stretch>
        </p:blipFill>
        <p:spPr>
          <a:xfrm>
            <a:off x="7006788" y="3001537"/>
            <a:ext cx="4348764" cy="3828585"/>
          </a:xfrm>
          <a:prstGeom prst="rect">
            <a:avLst/>
          </a:prstGeom>
        </p:spPr>
      </p:pic>
      <p:sp>
        <p:nvSpPr>
          <p:cNvPr id="3" name="TextBox 2">
            <a:extLst>
              <a:ext uri="{FF2B5EF4-FFF2-40B4-BE49-F238E27FC236}">
                <a16:creationId xmlns:a16="http://schemas.microsoft.com/office/drawing/2014/main" id="{B781E230-F613-F4B8-C2E4-063C24D0B2DB}"/>
              </a:ext>
            </a:extLst>
          </p:cNvPr>
          <p:cNvSpPr txBox="1"/>
          <p:nvPr/>
        </p:nvSpPr>
        <p:spPr>
          <a:xfrm>
            <a:off x="6095267" y="494726"/>
            <a:ext cx="5542500" cy="400110"/>
          </a:xfrm>
          <a:prstGeom prst="rect">
            <a:avLst/>
          </a:prstGeom>
          <a:noFill/>
        </p:spPr>
        <p:txBody>
          <a:bodyPr wrap="square" lIns="91440" tIns="45720" rIns="91440" bIns="45720" rtlCol="0" anchor="t">
            <a:spAutoFit/>
          </a:bodyPr>
          <a:lstStyle/>
          <a:p>
            <a:r>
              <a:rPr lang="en-GB" sz="2000" b="1" kern="100" dirty="0">
                <a:latin typeface="+mj-lt"/>
                <a:ea typeface="Calibri"/>
                <a:cs typeface="Times New Roman"/>
              </a:rPr>
              <a:t>View previous marker placement</a:t>
            </a:r>
            <a:endParaRPr lang="en-GB" sz="2000" b="1" kern="100" dirty="0">
              <a:latin typeface="Aptos Display"/>
              <a:ea typeface="Calibri"/>
              <a:cs typeface="Times New Roman"/>
            </a:endParaRPr>
          </a:p>
        </p:txBody>
      </p:sp>
      <p:pic>
        <p:nvPicPr>
          <p:cNvPr id="4" name="Picture 3" descr="A screen shot of a diagram&#10;&#10;AI-generated content may be incorrect.">
            <a:extLst>
              <a:ext uri="{FF2B5EF4-FFF2-40B4-BE49-F238E27FC236}">
                <a16:creationId xmlns:a16="http://schemas.microsoft.com/office/drawing/2014/main" id="{89858DD0-C9C4-D3BC-448D-5A3078BAC3D7}"/>
              </a:ext>
            </a:extLst>
          </p:cNvPr>
          <p:cNvPicPr>
            <a:picLocks noChangeAspect="1"/>
          </p:cNvPicPr>
          <p:nvPr/>
        </p:nvPicPr>
        <p:blipFill>
          <a:blip r:embed="rId3"/>
          <a:stretch>
            <a:fillRect/>
          </a:stretch>
        </p:blipFill>
        <p:spPr>
          <a:xfrm>
            <a:off x="725759" y="2997704"/>
            <a:ext cx="4179849" cy="3836252"/>
          </a:xfrm>
          <a:prstGeom prst="rect">
            <a:avLst/>
          </a:prstGeom>
        </p:spPr>
      </p:pic>
      <p:sp>
        <p:nvSpPr>
          <p:cNvPr id="5" name="TextBox 4">
            <a:extLst>
              <a:ext uri="{FF2B5EF4-FFF2-40B4-BE49-F238E27FC236}">
                <a16:creationId xmlns:a16="http://schemas.microsoft.com/office/drawing/2014/main" id="{622A0A0A-4C36-E8E7-2970-F5D20D77CE3D}"/>
              </a:ext>
            </a:extLst>
          </p:cNvPr>
          <p:cNvSpPr txBox="1"/>
          <p:nvPr/>
        </p:nvSpPr>
        <p:spPr>
          <a:xfrm>
            <a:off x="6094396" y="826889"/>
            <a:ext cx="5982364" cy="1077218"/>
          </a:xfrm>
          <a:prstGeom prst="rect">
            <a:avLst/>
          </a:prstGeom>
          <a:noFill/>
        </p:spPr>
        <p:txBody>
          <a:bodyPr wrap="square" lIns="91440" tIns="45720" rIns="91440" bIns="45720" rtlCol="0" anchor="t">
            <a:spAutoFit/>
          </a:bodyPr>
          <a:lstStyle/>
          <a:p>
            <a:r>
              <a:rPr lang="en-GB" sz="1600" kern="100" dirty="0">
                <a:ea typeface="Calibri"/>
                <a:cs typeface="Times New Roman"/>
              </a:rPr>
              <a:t>Where a previous professional growth meeting has taken place, the placement of the markers from that previous meeting can be toggled on and off allowing the appraiser and appraisee to see the relative progression from one meeting to the next.</a:t>
            </a:r>
          </a:p>
        </p:txBody>
      </p:sp>
      <p:pic>
        <p:nvPicPr>
          <p:cNvPr id="8" name="Picture 7" descr="Vacancies – The Cam Academy Trust">
            <a:extLst>
              <a:ext uri="{FF2B5EF4-FFF2-40B4-BE49-F238E27FC236}">
                <a16:creationId xmlns:a16="http://schemas.microsoft.com/office/drawing/2014/main" id="{ECACA080-29F1-658D-9112-2B6E71DB0E1E}"/>
              </a:ext>
            </a:extLst>
          </p:cNvPr>
          <p:cNvPicPr>
            <a:picLocks noChangeAspect="1"/>
          </p:cNvPicPr>
          <p:nvPr/>
        </p:nvPicPr>
        <p:blipFill>
          <a:blip r:embed="rId4"/>
          <a:stretch>
            <a:fillRect/>
          </a:stretch>
        </p:blipFill>
        <p:spPr>
          <a:xfrm>
            <a:off x="-2645" y="7939"/>
            <a:ext cx="534460" cy="502708"/>
          </a:xfrm>
          <a:prstGeom prst="rect">
            <a:avLst/>
          </a:prstGeom>
        </p:spPr>
      </p:pic>
      <p:pic>
        <p:nvPicPr>
          <p:cNvPr id="10" name="Picture 9" descr="Blue text on a white background&#10;&#10;AI-generated content may be incorrect.">
            <a:extLst>
              <a:ext uri="{FF2B5EF4-FFF2-40B4-BE49-F238E27FC236}">
                <a16:creationId xmlns:a16="http://schemas.microsoft.com/office/drawing/2014/main" id="{47771594-A8A3-A83A-3F12-003D7CDD5E9B}"/>
              </a:ext>
            </a:extLst>
          </p:cNvPr>
          <p:cNvPicPr>
            <a:picLocks noChangeAspect="1"/>
          </p:cNvPicPr>
          <p:nvPr/>
        </p:nvPicPr>
        <p:blipFill>
          <a:blip r:embed="rId5"/>
          <a:stretch>
            <a:fillRect/>
          </a:stretch>
        </p:blipFill>
        <p:spPr>
          <a:xfrm>
            <a:off x="611188" y="11113"/>
            <a:ext cx="1698625" cy="496359"/>
          </a:xfrm>
          <a:prstGeom prst="rect">
            <a:avLst/>
          </a:prstGeom>
        </p:spPr>
      </p:pic>
    </p:spTree>
    <p:extLst>
      <p:ext uri="{BB962C8B-B14F-4D97-AF65-F5344CB8AC3E}">
        <p14:creationId xmlns:p14="http://schemas.microsoft.com/office/powerpoint/2010/main" val="352356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3D0DA-9279-A8A1-303F-4EB3A7920FC7}"/>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2A548F0A-81ED-194B-BBB3-B4CA1CA67BDC}"/>
              </a:ext>
            </a:extLst>
          </p:cNvPr>
          <p:cNvSpPr txBox="1"/>
          <p:nvPr/>
        </p:nvSpPr>
        <p:spPr>
          <a:xfrm>
            <a:off x="2282553" y="-2622"/>
            <a:ext cx="8162526" cy="461665"/>
          </a:xfrm>
          <a:prstGeom prst="rect">
            <a:avLst/>
          </a:prstGeom>
          <a:noFill/>
        </p:spPr>
        <p:txBody>
          <a:bodyPr wrap="square" lIns="91440" tIns="45720" rIns="91440" bIns="45720" rtlCol="0" anchor="t">
            <a:spAutoFit/>
          </a:bodyPr>
          <a:lstStyle/>
          <a:p>
            <a:r>
              <a:rPr lang="en-GB" sz="2400" b="1" kern="100">
                <a:latin typeface="+mj-lt"/>
                <a:ea typeface="Calibri"/>
                <a:cs typeface="Times New Roman"/>
              </a:rPr>
              <a:t>Other Available Elements of Professional Growth Meetings</a:t>
            </a:r>
            <a:endParaRPr lang="en-GB" sz="2400" b="1" kern="100">
              <a:effectLst/>
              <a:latin typeface="+mj-lt"/>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FCDE419B-69C2-9553-D990-C477A8672B1A}"/>
              </a:ext>
            </a:extLst>
          </p:cNvPr>
          <p:cNvSpPr txBox="1"/>
          <p:nvPr/>
        </p:nvSpPr>
        <p:spPr>
          <a:xfrm>
            <a:off x="120072" y="494726"/>
            <a:ext cx="5542500" cy="400110"/>
          </a:xfrm>
          <a:prstGeom prst="rect">
            <a:avLst/>
          </a:prstGeom>
          <a:noFill/>
        </p:spPr>
        <p:txBody>
          <a:bodyPr wrap="square" lIns="91440" tIns="45720" rIns="91440" bIns="45720" rtlCol="0" anchor="t">
            <a:spAutoFit/>
          </a:bodyPr>
          <a:lstStyle/>
          <a:p>
            <a:r>
              <a:rPr lang="en-GB" sz="2000" b="1" kern="100">
                <a:latin typeface="Aptos Display"/>
                <a:ea typeface="Calibri"/>
                <a:cs typeface="Times New Roman"/>
              </a:rPr>
              <a:t>Revealing the Markers</a:t>
            </a:r>
          </a:p>
        </p:txBody>
      </p:sp>
      <p:sp>
        <p:nvSpPr>
          <p:cNvPr id="3" name="TextBox 2">
            <a:extLst>
              <a:ext uri="{FF2B5EF4-FFF2-40B4-BE49-F238E27FC236}">
                <a16:creationId xmlns:a16="http://schemas.microsoft.com/office/drawing/2014/main" id="{5C4A505A-B2D0-952F-A51E-6E489CA80E6B}"/>
              </a:ext>
            </a:extLst>
          </p:cNvPr>
          <p:cNvSpPr txBox="1"/>
          <p:nvPr/>
        </p:nvSpPr>
        <p:spPr>
          <a:xfrm>
            <a:off x="6095267" y="494726"/>
            <a:ext cx="5542500" cy="400110"/>
          </a:xfrm>
          <a:prstGeom prst="rect">
            <a:avLst/>
          </a:prstGeom>
          <a:noFill/>
        </p:spPr>
        <p:txBody>
          <a:bodyPr wrap="square" lIns="91440" tIns="45720" rIns="91440" bIns="45720" rtlCol="0" anchor="t">
            <a:spAutoFit/>
          </a:bodyPr>
          <a:lstStyle/>
          <a:p>
            <a:r>
              <a:rPr lang="en-GB" sz="2000" b="1" kern="100">
                <a:latin typeface="+mj-lt"/>
                <a:ea typeface="Calibri"/>
                <a:cs typeface="Times New Roman"/>
              </a:rPr>
              <a:t>Remote and in-person meetings</a:t>
            </a:r>
            <a:endParaRPr lang="en-GB" sz="2000" b="1" kern="100">
              <a:latin typeface="Aptos Display"/>
              <a:ea typeface="Calibri"/>
              <a:cs typeface="Times New Roman"/>
            </a:endParaRPr>
          </a:p>
        </p:txBody>
      </p:sp>
      <p:sp>
        <p:nvSpPr>
          <p:cNvPr id="5" name="TextBox 4">
            <a:extLst>
              <a:ext uri="{FF2B5EF4-FFF2-40B4-BE49-F238E27FC236}">
                <a16:creationId xmlns:a16="http://schemas.microsoft.com/office/drawing/2014/main" id="{6E95E8D1-C756-155C-FB40-A1CB64E4EF4D}"/>
              </a:ext>
            </a:extLst>
          </p:cNvPr>
          <p:cNvSpPr txBox="1"/>
          <p:nvPr/>
        </p:nvSpPr>
        <p:spPr>
          <a:xfrm>
            <a:off x="119201" y="799013"/>
            <a:ext cx="6000949" cy="1077218"/>
          </a:xfrm>
          <a:prstGeom prst="rect">
            <a:avLst/>
          </a:prstGeom>
          <a:noFill/>
        </p:spPr>
        <p:txBody>
          <a:bodyPr wrap="square" lIns="91440" tIns="45720" rIns="91440" bIns="45720" rtlCol="0" anchor="t">
            <a:spAutoFit/>
          </a:bodyPr>
          <a:lstStyle/>
          <a:p>
            <a:r>
              <a:rPr lang="en-GB" sz="1600" kern="100" dirty="0">
                <a:ea typeface="Calibri"/>
                <a:cs typeface="Times New Roman"/>
              </a:rPr>
              <a:t>It is possible to change how the markers are revealed. Some organisations prefer the appraiser and appraisee to place their markers before-</a:t>
            </a:r>
            <a:r>
              <a:rPr lang="en-GB" sz="1600" kern="100" dirty="0" err="1">
                <a:ea typeface="Calibri"/>
                <a:cs typeface="Times New Roman"/>
              </a:rPr>
              <a:t>hand</a:t>
            </a:r>
            <a:r>
              <a:rPr lang="en-GB" sz="1600" kern="100" dirty="0">
                <a:ea typeface="Calibri"/>
                <a:cs typeface="Times New Roman"/>
              </a:rPr>
              <a:t> and they are then revealed in the meeting. Some trusts prefer them to be placed during the meeting itself.</a:t>
            </a:r>
          </a:p>
        </p:txBody>
      </p:sp>
      <p:sp>
        <p:nvSpPr>
          <p:cNvPr id="2" name="TextBox 1">
            <a:extLst>
              <a:ext uri="{FF2B5EF4-FFF2-40B4-BE49-F238E27FC236}">
                <a16:creationId xmlns:a16="http://schemas.microsoft.com/office/drawing/2014/main" id="{A6B5464F-9D64-2F71-7BEA-8BC60BECF9CD}"/>
              </a:ext>
            </a:extLst>
          </p:cNvPr>
          <p:cNvSpPr txBox="1"/>
          <p:nvPr/>
        </p:nvSpPr>
        <p:spPr>
          <a:xfrm>
            <a:off x="6130534" y="788429"/>
            <a:ext cx="6000949" cy="5878532"/>
          </a:xfrm>
          <a:prstGeom prst="rect">
            <a:avLst/>
          </a:prstGeom>
          <a:noFill/>
        </p:spPr>
        <p:txBody>
          <a:bodyPr wrap="square" lIns="91440" tIns="45720" rIns="91440" bIns="45720" rtlCol="0" anchor="t">
            <a:spAutoFit/>
          </a:bodyPr>
          <a:lstStyle/>
          <a:p>
            <a:r>
              <a:rPr lang="en-GB" sz="1600" kern="100" dirty="0">
                <a:ea typeface="Calibri"/>
                <a:cs typeface="Times New Roman"/>
              </a:rPr>
              <a:t>The system is set out to accommodate </a:t>
            </a:r>
            <a:r>
              <a:rPr lang="en-GB" sz="1600" kern="100">
                <a:ea typeface="Calibri"/>
                <a:cs typeface="Times New Roman"/>
              </a:rPr>
              <a:t>remote and in-person meetings. </a:t>
            </a:r>
            <a:endParaRPr lang="en-GB" sz="1600" kern="100" dirty="0">
              <a:ea typeface="Calibri"/>
              <a:cs typeface="Times New Roman"/>
            </a:endParaRPr>
          </a:p>
          <a:p>
            <a:endParaRPr lang="en-GB" sz="600" kern="100" dirty="0">
              <a:ea typeface="Calibri"/>
              <a:cs typeface="Times New Roman"/>
            </a:endParaRPr>
          </a:p>
          <a:p>
            <a:r>
              <a:rPr lang="en-GB" sz="1600" kern="100" dirty="0">
                <a:ea typeface="Calibri"/>
                <a:cs typeface="Times New Roman"/>
              </a:rPr>
              <a:t>For remote meetings, while participants may be on Teams/Zoom etc together, there is no need to share the screen if both are logged </a:t>
            </a:r>
            <a:r>
              <a:rPr lang="en-GB" sz="1600" kern="100">
                <a:ea typeface="Calibri"/>
                <a:cs typeface="Times New Roman"/>
              </a:rPr>
              <a:t>into the system as any movement/placement of the markers is visible in real time to all other participants. </a:t>
            </a:r>
            <a:endParaRPr lang="en-GB" sz="1600" kern="100" dirty="0">
              <a:ea typeface="Calibri"/>
              <a:cs typeface="Times New Roman"/>
            </a:endParaRPr>
          </a:p>
          <a:p>
            <a:endParaRPr lang="en-GB" sz="600" kern="100" dirty="0">
              <a:ea typeface="Calibri"/>
              <a:cs typeface="Times New Roman"/>
            </a:endParaRPr>
          </a:p>
          <a:p>
            <a:r>
              <a:rPr lang="en-GB" sz="1600" kern="100" dirty="0">
                <a:ea typeface="Calibri"/>
                <a:cs typeface="Times New Roman"/>
              </a:rPr>
              <a:t>Any text typed into the Notes pages (see next page) will also </a:t>
            </a:r>
            <a:r>
              <a:rPr lang="en-GB" sz="1600" kern="100">
                <a:ea typeface="Calibri"/>
                <a:cs typeface="Times New Roman"/>
              </a:rPr>
              <a:t>appear in real-time to all other participants.</a:t>
            </a:r>
          </a:p>
          <a:p>
            <a:endParaRPr lang="en-GB" sz="600" kern="100" dirty="0">
              <a:ea typeface="Calibri"/>
              <a:cs typeface="Times New Roman"/>
            </a:endParaRPr>
          </a:p>
          <a:p>
            <a:r>
              <a:rPr lang="en-GB" sz="1600" kern="100" dirty="0">
                <a:ea typeface="Calibri"/>
                <a:cs typeface="Times New Roman"/>
              </a:rPr>
              <a:t>Where meetings are in-person, if all participants have their laptops with them, they can all </a:t>
            </a:r>
            <a:r>
              <a:rPr lang="en-GB" sz="1600" kern="100" err="1">
                <a:ea typeface="Calibri"/>
                <a:cs typeface="Times New Roman"/>
              </a:rPr>
              <a:t>interact</a:t>
            </a:r>
            <a:r>
              <a:rPr lang="en-GB" sz="1600" kern="100" dirty="0">
                <a:ea typeface="Calibri"/>
                <a:cs typeface="Times New Roman"/>
              </a:rPr>
              <a:t> with the same instance of a Professional Growth meeting in real-time. In this instance only the appraisee can place the appraise marker, only the appraiser can place the appraiser marker, while either can place the third marker </a:t>
            </a:r>
            <a:r>
              <a:rPr lang="en-GB" sz="1600" kern="100">
                <a:ea typeface="Calibri"/>
                <a:cs typeface="Times New Roman"/>
              </a:rPr>
              <a:t>(typically goal/target/aim etc).</a:t>
            </a:r>
          </a:p>
          <a:p>
            <a:endParaRPr lang="en-GB" sz="600" kern="100" dirty="0">
              <a:ea typeface="Calibri"/>
              <a:cs typeface="Times New Roman"/>
            </a:endParaRPr>
          </a:p>
          <a:p>
            <a:r>
              <a:rPr lang="en-GB" sz="1600" kern="100" dirty="0">
                <a:ea typeface="Calibri"/>
                <a:cs typeface="Times New Roman"/>
              </a:rPr>
              <a:t>Or they can switch to "single device mode", if they are using only a single laptop. In this case all three markers are able to be placed regardless of whether it is the appraiser or appraisee's laptop that is being used.</a:t>
            </a:r>
            <a:endParaRPr lang="en-GB">
              <a:ea typeface="Calibri"/>
              <a:cs typeface="Times New Roman"/>
            </a:endParaRPr>
          </a:p>
          <a:p>
            <a:endParaRPr lang="en-GB" sz="600" kern="100" dirty="0">
              <a:ea typeface="Calibri"/>
              <a:cs typeface="Times New Roman"/>
            </a:endParaRPr>
          </a:p>
          <a:p>
            <a:r>
              <a:rPr lang="en-GB" sz="1600" kern="100" dirty="0">
                <a:ea typeface="Calibri"/>
                <a:cs typeface="Times New Roman"/>
              </a:rPr>
              <a:t>When "single device mode" is enabled, other people involved in that Professional Growth Meeting will receive an email notification </a:t>
            </a:r>
            <a:r>
              <a:rPr lang="en-GB" sz="1600" kern="100">
                <a:ea typeface="Calibri"/>
                <a:cs typeface="Times New Roman"/>
              </a:rPr>
              <a:t>informing that this has been enabled.</a:t>
            </a:r>
            <a:endParaRPr lang="en-GB" sz="1600" kern="100" dirty="0">
              <a:ea typeface="Calibri"/>
              <a:cs typeface="Times New Roman"/>
            </a:endParaRPr>
          </a:p>
        </p:txBody>
      </p:sp>
      <p:pic>
        <p:nvPicPr>
          <p:cNvPr id="16" name="Picture 15" descr="A screenshot of a chat&#10;&#10;AI-generated content may be incorrect.">
            <a:extLst>
              <a:ext uri="{FF2B5EF4-FFF2-40B4-BE49-F238E27FC236}">
                <a16:creationId xmlns:a16="http://schemas.microsoft.com/office/drawing/2014/main" id="{1C3C3333-D15F-56F6-87D7-E04A64582497}"/>
              </a:ext>
            </a:extLst>
          </p:cNvPr>
          <p:cNvPicPr>
            <a:picLocks noChangeAspect="1"/>
          </p:cNvPicPr>
          <p:nvPr/>
        </p:nvPicPr>
        <p:blipFill>
          <a:blip r:embed="rId2"/>
          <a:stretch>
            <a:fillRect/>
          </a:stretch>
        </p:blipFill>
        <p:spPr>
          <a:xfrm>
            <a:off x="188913" y="1968500"/>
            <a:ext cx="5400675" cy="1714500"/>
          </a:xfrm>
          <a:prstGeom prst="rect">
            <a:avLst/>
          </a:prstGeom>
        </p:spPr>
      </p:pic>
      <p:sp>
        <p:nvSpPr>
          <p:cNvPr id="17" name="TextBox 16">
            <a:extLst>
              <a:ext uri="{FF2B5EF4-FFF2-40B4-BE49-F238E27FC236}">
                <a16:creationId xmlns:a16="http://schemas.microsoft.com/office/drawing/2014/main" id="{54A2C070-793C-3F93-0240-C2410F2B4F76}"/>
              </a:ext>
            </a:extLst>
          </p:cNvPr>
          <p:cNvSpPr txBox="1"/>
          <p:nvPr/>
        </p:nvSpPr>
        <p:spPr>
          <a:xfrm>
            <a:off x="120071" y="3870809"/>
            <a:ext cx="5542500" cy="400110"/>
          </a:xfrm>
          <a:prstGeom prst="rect">
            <a:avLst/>
          </a:prstGeom>
          <a:noFill/>
        </p:spPr>
        <p:txBody>
          <a:bodyPr wrap="square" lIns="91440" tIns="45720" rIns="91440" bIns="45720" rtlCol="0" anchor="t">
            <a:spAutoFit/>
          </a:bodyPr>
          <a:lstStyle/>
          <a:p>
            <a:r>
              <a:rPr lang="en-GB" sz="2000" b="1" kern="100">
                <a:latin typeface="Aptos Display"/>
                <a:ea typeface="Calibri"/>
                <a:cs typeface="Times New Roman"/>
              </a:rPr>
              <a:t>Moving and Resetting the Markers</a:t>
            </a:r>
          </a:p>
        </p:txBody>
      </p:sp>
      <p:sp>
        <p:nvSpPr>
          <p:cNvPr id="18" name="TextBox 17">
            <a:extLst>
              <a:ext uri="{FF2B5EF4-FFF2-40B4-BE49-F238E27FC236}">
                <a16:creationId xmlns:a16="http://schemas.microsoft.com/office/drawing/2014/main" id="{7D157407-35F3-D570-ED42-2D38E5FCE004}"/>
              </a:ext>
            </a:extLst>
          </p:cNvPr>
          <p:cNvSpPr txBox="1"/>
          <p:nvPr/>
        </p:nvSpPr>
        <p:spPr>
          <a:xfrm>
            <a:off x="119200" y="4270346"/>
            <a:ext cx="6000949" cy="830997"/>
          </a:xfrm>
          <a:prstGeom prst="rect">
            <a:avLst/>
          </a:prstGeom>
          <a:noFill/>
        </p:spPr>
        <p:txBody>
          <a:bodyPr wrap="square" lIns="91440" tIns="45720" rIns="91440" bIns="45720" rtlCol="0" anchor="t">
            <a:spAutoFit/>
          </a:bodyPr>
          <a:lstStyle/>
          <a:p>
            <a:r>
              <a:rPr lang="en-GB" sz="1600" kern="100" dirty="0">
                <a:ea typeface="Calibri"/>
                <a:cs typeface="Times New Roman"/>
              </a:rPr>
              <a:t>All markers once initially placed with the click of a mouse can be moved by dragging them into a new position with the mouse. Alternative there is a "reset" button for each individu</a:t>
            </a:r>
            <a:r>
              <a:rPr lang="en-GB" sz="1600" kern="100">
                <a:ea typeface="Calibri"/>
                <a:cs typeface="Times New Roman"/>
              </a:rPr>
              <a:t>al marker.</a:t>
            </a:r>
          </a:p>
        </p:txBody>
      </p:sp>
      <p:pic>
        <p:nvPicPr>
          <p:cNvPr id="19" name="Picture 18" descr="A hand cursor and a blue button&#10;&#10;AI-generated content may be incorrect.">
            <a:extLst>
              <a:ext uri="{FF2B5EF4-FFF2-40B4-BE49-F238E27FC236}">
                <a16:creationId xmlns:a16="http://schemas.microsoft.com/office/drawing/2014/main" id="{376EFBB3-13E5-FFA9-9CD5-9EC1C69144D3}"/>
              </a:ext>
            </a:extLst>
          </p:cNvPr>
          <p:cNvPicPr>
            <a:picLocks noChangeAspect="1"/>
          </p:cNvPicPr>
          <p:nvPr/>
        </p:nvPicPr>
        <p:blipFill>
          <a:blip r:embed="rId3"/>
          <a:stretch>
            <a:fillRect/>
          </a:stretch>
        </p:blipFill>
        <p:spPr>
          <a:xfrm>
            <a:off x="120122" y="5101696"/>
            <a:ext cx="5739342" cy="1374775"/>
          </a:xfrm>
          <a:prstGeom prst="rect">
            <a:avLst/>
          </a:prstGeom>
        </p:spPr>
      </p:pic>
      <p:pic>
        <p:nvPicPr>
          <p:cNvPr id="6" name="Picture 5" descr="Vacancies – The Cam Academy Trust">
            <a:extLst>
              <a:ext uri="{FF2B5EF4-FFF2-40B4-BE49-F238E27FC236}">
                <a16:creationId xmlns:a16="http://schemas.microsoft.com/office/drawing/2014/main" id="{3217E3F4-EF03-A884-8520-0FDE90650F47}"/>
              </a:ext>
            </a:extLst>
          </p:cNvPr>
          <p:cNvPicPr>
            <a:picLocks noChangeAspect="1"/>
          </p:cNvPicPr>
          <p:nvPr/>
        </p:nvPicPr>
        <p:blipFill>
          <a:blip r:embed="rId4"/>
          <a:stretch>
            <a:fillRect/>
          </a:stretch>
        </p:blipFill>
        <p:spPr>
          <a:xfrm>
            <a:off x="-2645" y="7939"/>
            <a:ext cx="534460" cy="502708"/>
          </a:xfrm>
          <a:prstGeom prst="rect">
            <a:avLst/>
          </a:prstGeom>
        </p:spPr>
      </p:pic>
      <p:pic>
        <p:nvPicPr>
          <p:cNvPr id="9" name="Picture 8" descr="Blue text on a white background&#10;&#10;AI-generated content may be incorrect.">
            <a:extLst>
              <a:ext uri="{FF2B5EF4-FFF2-40B4-BE49-F238E27FC236}">
                <a16:creationId xmlns:a16="http://schemas.microsoft.com/office/drawing/2014/main" id="{016A8869-2E46-B5BC-8204-7030ACC29214}"/>
              </a:ext>
            </a:extLst>
          </p:cNvPr>
          <p:cNvPicPr>
            <a:picLocks noChangeAspect="1"/>
          </p:cNvPicPr>
          <p:nvPr/>
        </p:nvPicPr>
        <p:blipFill>
          <a:blip r:embed="rId5"/>
          <a:stretch>
            <a:fillRect/>
          </a:stretch>
        </p:blipFill>
        <p:spPr>
          <a:xfrm>
            <a:off x="611188" y="11113"/>
            <a:ext cx="1698625" cy="496359"/>
          </a:xfrm>
          <a:prstGeom prst="rect">
            <a:avLst/>
          </a:prstGeom>
        </p:spPr>
      </p:pic>
    </p:spTree>
    <p:extLst>
      <p:ext uri="{BB962C8B-B14F-4D97-AF65-F5344CB8AC3E}">
        <p14:creationId xmlns:p14="http://schemas.microsoft.com/office/powerpoint/2010/main" val="141101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864C8-A534-5084-6430-58BC3CEF827C}"/>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73EC66D8-0652-DDDE-38E2-03C3FE6BB60D}"/>
              </a:ext>
            </a:extLst>
          </p:cNvPr>
          <p:cNvSpPr txBox="1"/>
          <p:nvPr/>
        </p:nvSpPr>
        <p:spPr>
          <a:xfrm>
            <a:off x="2282553" y="-2622"/>
            <a:ext cx="8162526" cy="461665"/>
          </a:xfrm>
          <a:prstGeom prst="rect">
            <a:avLst/>
          </a:prstGeom>
          <a:noFill/>
        </p:spPr>
        <p:txBody>
          <a:bodyPr wrap="square" lIns="91440" tIns="45720" rIns="91440" bIns="45720" rtlCol="0" anchor="t">
            <a:spAutoFit/>
          </a:bodyPr>
          <a:lstStyle/>
          <a:p>
            <a:r>
              <a:rPr lang="en-GB" sz="2400" b="1" kern="100">
                <a:latin typeface="+mj-lt"/>
                <a:ea typeface="Calibri"/>
                <a:cs typeface="Times New Roman"/>
              </a:rPr>
              <a:t>Other Available Elements of Professional Growth Meetings</a:t>
            </a:r>
            <a:endParaRPr lang="en-GB" sz="2400" b="1" kern="100">
              <a:effectLst/>
              <a:latin typeface="+mj-lt"/>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15C10D24-7041-6D2B-1CF0-920D0F543CFF}"/>
              </a:ext>
            </a:extLst>
          </p:cNvPr>
          <p:cNvSpPr txBox="1"/>
          <p:nvPr/>
        </p:nvSpPr>
        <p:spPr>
          <a:xfrm>
            <a:off x="120072" y="494726"/>
            <a:ext cx="5542500" cy="400110"/>
          </a:xfrm>
          <a:prstGeom prst="rect">
            <a:avLst/>
          </a:prstGeom>
          <a:noFill/>
        </p:spPr>
        <p:txBody>
          <a:bodyPr wrap="square" lIns="91440" tIns="45720" rIns="91440" bIns="45720" rtlCol="0" anchor="t">
            <a:spAutoFit/>
          </a:bodyPr>
          <a:lstStyle/>
          <a:p>
            <a:r>
              <a:rPr lang="en-GB" sz="2000" b="1" kern="100">
                <a:latin typeface="+mj-lt"/>
                <a:ea typeface="Calibri"/>
                <a:cs typeface="Times New Roman"/>
              </a:rPr>
              <a:t>Capturing Notes from the Discussion</a:t>
            </a:r>
            <a:endParaRPr lang="en-GB" sz="2000" b="1" kern="100">
              <a:latin typeface="Aptos Display"/>
              <a:ea typeface="Calibri"/>
              <a:cs typeface="Times New Roman"/>
            </a:endParaRPr>
          </a:p>
        </p:txBody>
      </p:sp>
      <p:sp>
        <p:nvSpPr>
          <p:cNvPr id="29" name="TextBox 28">
            <a:extLst>
              <a:ext uri="{FF2B5EF4-FFF2-40B4-BE49-F238E27FC236}">
                <a16:creationId xmlns:a16="http://schemas.microsoft.com/office/drawing/2014/main" id="{CE22F831-B0AF-0606-848F-5F6CD5FDA0A2}"/>
              </a:ext>
            </a:extLst>
          </p:cNvPr>
          <p:cNvSpPr txBox="1"/>
          <p:nvPr/>
        </p:nvSpPr>
        <p:spPr>
          <a:xfrm>
            <a:off x="119201" y="799013"/>
            <a:ext cx="11948266" cy="830997"/>
          </a:xfrm>
          <a:prstGeom prst="rect">
            <a:avLst/>
          </a:prstGeom>
          <a:noFill/>
        </p:spPr>
        <p:txBody>
          <a:bodyPr wrap="square" lIns="91440" tIns="45720" rIns="91440" bIns="45720" rtlCol="0" anchor="t">
            <a:spAutoFit/>
          </a:bodyPr>
          <a:lstStyle/>
          <a:p>
            <a:r>
              <a:rPr lang="en-GB" sz="1600" kern="100" dirty="0">
                <a:ea typeface="Calibri"/>
                <a:cs typeface="Times New Roman"/>
              </a:rPr>
              <a:t>Notes can be captured by both the appraiser and appraisee, before, during or after the Professional Growth Meeting. The Notes automatically roll forward into subsequent meetings, meaning you don't need to copy them while also allowing you to edit them while the record from the previous meeting is still maintained. Notes can be downloaded in full or in part as a PDF file.</a:t>
            </a:r>
          </a:p>
        </p:txBody>
      </p:sp>
      <p:pic>
        <p:nvPicPr>
          <p:cNvPr id="6" name="Picture 5" descr="A screenshot of a computer&#10;&#10;AI-generated content may be incorrect.">
            <a:extLst>
              <a:ext uri="{FF2B5EF4-FFF2-40B4-BE49-F238E27FC236}">
                <a16:creationId xmlns:a16="http://schemas.microsoft.com/office/drawing/2014/main" id="{F102055C-89A2-5670-7D70-E0DDFA8CA417}"/>
              </a:ext>
            </a:extLst>
          </p:cNvPr>
          <p:cNvPicPr>
            <a:picLocks noChangeAspect="1"/>
          </p:cNvPicPr>
          <p:nvPr/>
        </p:nvPicPr>
        <p:blipFill>
          <a:blip r:embed="rId2"/>
          <a:stretch>
            <a:fillRect/>
          </a:stretch>
        </p:blipFill>
        <p:spPr>
          <a:xfrm>
            <a:off x="120804" y="1630545"/>
            <a:ext cx="10073269" cy="5130202"/>
          </a:xfrm>
          <a:prstGeom prst="rect">
            <a:avLst/>
          </a:prstGeom>
        </p:spPr>
      </p:pic>
      <p:sp>
        <p:nvSpPr>
          <p:cNvPr id="9" name="Rectangle: Rounded Corners 8">
            <a:extLst>
              <a:ext uri="{FF2B5EF4-FFF2-40B4-BE49-F238E27FC236}">
                <a16:creationId xmlns:a16="http://schemas.microsoft.com/office/drawing/2014/main" id="{B3581930-1D7D-6E46-ADC5-C7006635B0F8}"/>
              </a:ext>
            </a:extLst>
          </p:cNvPr>
          <p:cNvSpPr/>
          <p:nvPr/>
        </p:nvSpPr>
        <p:spPr>
          <a:xfrm>
            <a:off x="10314347" y="1436221"/>
            <a:ext cx="1754614" cy="5332808"/>
          </a:xfrm>
          <a:prstGeom prst="roundRect">
            <a:avLst/>
          </a:prstGeom>
          <a:solidFill>
            <a:srgbClr val="FFEBEB"/>
          </a:solidFill>
          <a:ln>
            <a:solidFill>
              <a:srgbClr val="FF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CE6BFC8-5604-FA4F-667F-A7939BCCAD92}"/>
              </a:ext>
            </a:extLst>
          </p:cNvPr>
          <p:cNvSpPr txBox="1"/>
          <p:nvPr/>
        </p:nvSpPr>
        <p:spPr>
          <a:xfrm>
            <a:off x="10355583" y="1424624"/>
            <a:ext cx="1755891" cy="5386090"/>
          </a:xfrm>
          <a:prstGeom prst="rect">
            <a:avLst/>
          </a:prstGeom>
          <a:noFill/>
        </p:spPr>
        <p:txBody>
          <a:bodyPr wrap="square" lIns="91440" tIns="45720" rIns="91440" bIns="45720" rtlCol="0" anchor="t">
            <a:spAutoFit/>
          </a:bodyPr>
          <a:lstStyle/>
          <a:p>
            <a:r>
              <a:rPr lang="en-GB" sz="1600" b="1" kern="100" dirty="0">
                <a:latin typeface="+mj-lt"/>
                <a:ea typeface="Calibri"/>
                <a:cs typeface="Times New Roman"/>
              </a:rPr>
              <a:t>Configuration: </a:t>
            </a:r>
            <a:r>
              <a:rPr lang="en-GB" sz="1600" kern="100" dirty="0">
                <a:latin typeface="+mj-lt"/>
                <a:ea typeface="Calibri"/>
                <a:cs typeface="Times New Roman"/>
              </a:rPr>
              <a:t>The Notes are fully configurable </a:t>
            </a:r>
            <a:r>
              <a:rPr lang="en-GB" sz="1600" kern="100">
                <a:latin typeface="+mj-lt"/>
                <a:ea typeface="Calibri"/>
                <a:cs typeface="Times New Roman"/>
              </a:rPr>
              <a:t>in terms of:</a:t>
            </a:r>
            <a:endParaRPr lang="en-GB" sz="1600" kern="100" dirty="0">
              <a:latin typeface="+mj-lt"/>
              <a:ea typeface="Calibri"/>
              <a:cs typeface="Times New Roman"/>
            </a:endParaRPr>
          </a:p>
          <a:p>
            <a:endParaRPr lang="en-GB" sz="600" kern="100" dirty="0">
              <a:latin typeface="+mj-lt"/>
              <a:ea typeface="Calibri"/>
              <a:cs typeface="Times New Roman"/>
            </a:endParaRPr>
          </a:p>
          <a:p>
            <a:r>
              <a:rPr lang="en-GB" sz="1600" kern="100">
                <a:latin typeface="+mj-lt"/>
                <a:ea typeface="Calibri"/>
                <a:cs typeface="Times New Roman"/>
              </a:rPr>
              <a:t>How many different headings;</a:t>
            </a:r>
            <a:endParaRPr lang="en-GB" sz="1600" kern="100" dirty="0">
              <a:latin typeface="+mj-lt"/>
              <a:ea typeface="Calibri"/>
              <a:cs typeface="Times New Roman"/>
            </a:endParaRPr>
          </a:p>
          <a:p>
            <a:endParaRPr lang="en-GB" sz="600" kern="100" dirty="0">
              <a:latin typeface="+mj-lt"/>
              <a:ea typeface="Calibri"/>
              <a:cs typeface="Times New Roman"/>
            </a:endParaRPr>
          </a:p>
          <a:p>
            <a:r>
              <a:rPr lang="en-GB" sz="1600" kern="100">
                <a:latin typeface="+mj-lt"/>
                <a:ea typeface="Calibri"/>
                <a:cs typeface="Times New Roman"/>
              </a:rPr>
              <a:t>What those headings are called;</a:t>
            </a:r>
            <a:endParaRPr lang="en-GB" sz="1600" kern="100" dirty="0">
              <a:latin typeface="+mj-lt"/>
              <a:ea typeface="Calibri"/>
              <a:cs typeface="Times New Roman"/>
            </a:endParaRPr>
          </a:p>
          <a:p>
            <a:endParaRPr lang="en-GB" sz="600" kern="100" dirty="0">
              <a:latin typeface="+mj-lt"/>
              <a:ea typeface="Calibri"/>
              <a:cs typeface="Times New Roman"/>
            </a:endParaRPr>
          </a:p>
          <a:p>
            <a:r>
              <a:rPr lang="en-GB" sz="1600" kern="100" dirty="0">
                <a:latin typeface="+mj-lt"/>
                <a:ea typeface="Calibri"/>
                <a:cs typeface="Times New Roman"/>
              </a:rPr>
              <a:t>Whether they are free text, drop down menus, check boxes, document uploads, headings or URL links;</a:t>
            </a:r>
            <a:endParaRPr lang="en-GB" sz="1600" dirty="0"/>
          </a:p>
          <a:p>
            <a:endParaRPr lang="en-GB" sz="600" kern="100" dirty="0">
              <a:latin typeface="+mj-lt"/>
              <a:ea typeface="Calibri"/>
              <a:cs typeface="Times New Roman"/>
            </a:endParaRPr>
          </a:p>
          <a:p>
            <a:r>
              <a:rPr lang="en-GB" sz="1600" kern="100">
                <a:latin typeface="+mj-lt"/>
                <a:ea typeface="Calibri"/>
                <a:cs typeface="Times New Roman"/>
              </a:rPr>
              <a:t>They can individually be made as required or optional fields</a:t>
            </a:r>
            <a:endParaRPr lang="en-GB" sz="1600"/>
          </a:p>
        </p:txBody>
      </p:sp>
      <p:pic>
        <p:nvPicPr>
          <p:cNvPr id="3" name="Picture 2" descr="Vacancies – The Cam Academy Trust">
            <a:extLst>
              <a:ext uri="{FF2B5EF4-FFF2-40B4-BE49-F238E27FC236}">
                <a16:creationId xmlns:a16="http://schemas.microsoft.com/office/drawing/2014/main" id="{8646C916-1915-1BC0-0935-AC5F73D9DDAB}"/>
              </a:ext>
            </a:extLst>
          </p:cNvPr>
          <p:cNvPicPr>
            <a:picLocks noChangeAspect="1"/>
          </p:cNvPicPr>
          <p:nvPr/>
        </p:nvPicPr>
        <p:blipFill>
          <a:blip r:embed="rId3"/>
          <a:stretch>
            <a:fillRect/>
          </a:stretch>
        </p:blipFill>
        <p:spPr>
          <a:xfrm>
            <a:off x="-2645" y="7939"/>
            <a:ext cx="534460" cy="502708"/>
          </a:xfrm>
          <a:prstGeom prst="rect">
            <a:avLst/>
          </a:prstGeom>
        </p:spPr>
      </p:pic>
      <p:pic>
        <p:nvPicPr>
          <p:cNvPr id="5" name="Picture 4" descr="Blue text on a white background&#10;&#10;AI-generated content may be incorrect.">
            <a:extLst>
              <a:ext uri="{FF2B5EF4-FFF2-40B4-BE49-F238E27FC236}">
                <a16:creationId xmlns:a16="http://schemas.microsoft.com/office/drawing/2014/main" id="{78AD9732-AE28-A8D6-A293-162432EDA8A0}"/>
              </a:ext>
            </a:extLst>
          </p:cNvPr>
          <p:cNvPicPr>
            <a:picLocks noChangeAspect="1"/>
          </p:cNvPicPr>
          <p:nvPr/>
        </p:nvPicPr>
        <p:blipFill>
          <a:blip r:embed="rId4"/>
          <a:stretch>
            <a:fillRect/>
          </a:stretch>
        </p:blipFill>
        <p:spPr>
          <a:xfrm>
            <a:off x="611188" y="11113"/>
            <a:ext cx="1698625" cy="496359"/>
          </a:xfrm>
          <a:prstGeom prst="rect">
            <a:avLst/>
          </a:prstGeom>
        </p:spPr>
      </p:pic>
    </p:spTree>
    <p:extLst>
      <p:ext uri="{BB962C8B-B14F-4D97-AF65-F5344CB8AC3E}">
        <p14:creationId xmlns:p14="http://schemas.microsoft.com/office/powerpoint/2010/main" val="273533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1419B-9EF5-4D4C-C7AA-D0FD42CE06EB}"/>
            </a:ext>
          </a:extLst>
        </p:cNvPr>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4D70097-AFE1-2B7D-13F4-99A043B985FB}"/>
              </a:ext>
            </a:extLst>
          </p:cNvPr>
          <p:cNvSpPr/>
          <p:nvPr/>
        </p:nvSpPr>
        <p:spPr>
          <a:xfrm>
            <a:off x="6388805" y="4605245"/>
            <a:ext cx="5606836" cy="2000303"/>
          </a:xfrm>
          <a:prstGeom prst="roundRect">
            <a:avLst/>
          </a:prstGeom>
          <a:solidFill>
            <a:srgbClr val="FFEBEB"/>
          </a:solidFill>
          <a:ln>
            <a:solidFill>
              <a:srgbClr val="FF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D224DE1-682E-80D5-3220-48F46228B19B}"/>
              </a:ext>
            </a:extLst>
          </p:cNvPr>
          <p:cNvSpPr txBox="1"/>
          <p:nvPr/>
        </p:nvSpPr>
        <p:spPr>
          <a:xfrm>
            <a:off x="2282553" y="-2622"/>
            <a:ext cx="8162526" cy="461665"/>
          </a:xfrm>
          <a:prstGeom prst="rect">
            <a:avLst/>
          </a:prstGeom>
          <a:noFill/>
        </p:spPr>
        <p:txBody>
          <a:bodyPr wrap="square" lIns="91440" tIns="45720" rIns="91440" bIns="45720" rtlCol="0" anchor="t">
            <a:spAutoFit/>
          </a:bodyPr>
          <a:lstStyle/>
          <a:p>
            <a:r>
              <a:rPr lang="en-GB" sz="2400" b="1" kern="100">
                <a:latin typeface="+mj-lt"/>
                <a:ea typeface="Calibri"/>
                <a:cs typeface="Times New Roman"/>
              </a:rPr>
              <a:t>Other Available Elements of Professional Growth Meetings</a:t>
            </a:r>
            <a:endParaRPr lang="en-GB" sz="2400" b="1" kern="100">
              <a:effectLst/>
              <a:latin typeface="+mj-lt"/>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DAA97CCC-C3FB-F10F-D9D2-9A210D79AB3E}"/>
              </a:ext>
            </a:extLst>
          </p:cNvPr>
          <p:cNvSpPr txBox="1"/>
          <p:nvPr/>
        </p:nvSpPr>
        <p:spPr>
          <a:xfrm>
            <a:off x="120072" y="494726"/>
            <a:ext cx="5542500" cy="400110"/>
          </a:xfrm>
          <a:prstGeom prst="rect">
            <a:avLst/>
          </a:prstGeom>
          <a:noFill/>
        </p:spPr>
        <p:txBody>
          <a:bodyPr wrap="square" lIns="91440" tIns="45720" rIns="91440" bIns="45720" rtlCol="0" anchor="t">
            <a:spAutoFit/>
          </a:bodyPr>
          <a:lstStyle/>
          <a:p>
            <a:r>
              <a:rPr lang="en-GB" sz="2000" b="1" kern="100" dirty="0">
                <a:latin typeface="Aptos Display"/>
                <a:ea typeface="Calibri"/>
                <a:cs typeface="Times New Roman"/>
              </a:rPr>
              <a:t>Different types of Professional Growth Meetings</a:t>
            </a:r>
          </a:p>
        </p:txBody>
      </p:sp>
      <p:sp>
        <p:nvSpPr>
          <p:cNvPr id="3" name="TextBox 2">
            <a:extLst>
              <a:ext uri="{FF2B5EF4-FFF2-40B4-BE49-F238E27FC236}">
                <a16:creationId xmlns:a16="http://schemas.microsoft.com/office/drawing/2014/main" id="{DFBE884C-D236-C56F-10AF-69BFB127A57E}"/>
              </a:ext>
            </a:extLst>
          </p:cNvPr>
          <p:cNvSpPr txBox="1"/>
          <p:nvPr/>
        </p:nvSpPr>
        <p:spPr>
          <a:xfrm>
            <a:off x="6095267" y="494726"/>
            <a:ext cx="5542500" cy="400110"/>
          </a:xfrm>
          <a:prstGeom prst="rect">
            <a:avLst/>
          </a:prstGeom>
          <a:noFill/>
        </p:spPr>
        <p:txBody>
          <a:bodyPr wrap="square" lIns="91440" tIns="45720" rIns="91440" bIns="45720" rtlCol="0" anchor="t">
            <a:spAutoFit/>
          </a:bodyPr>
          <a:lstStyle/>
          <a:p>
            <a:r>
              <a:rPr lang="en-GB" sz="2000" b="1" kern="100" dirty="0">
                <a:latin typeface="+mj-lt"/>
                <a:ea typeface="Calibri"/>
                <a:cs typeface="Times New Roman"/>
              </a:rPr>
              <a:t>Sliders for capturing additional aspects</a:t>
            </a:r>
            <a:endParaRPr lang="en-GB" sz="2000" b="1" kern="100" dirty="0">
              <a:latin typeface="Aptos Display"/>
              <a:ea typeface="Calibri"/>
              <a:cs typeface="Times New Roman"/>
            </a:endParaRPr>
          </a:p>
        </p:txBody>
      </p:sp>
      <p:sp>
        <p:nvSpPr>
          <p:cNvPr id="5" name="TextBox 4">
            <a:extLst>
              <a:ext uri="{FF2B5EF4-FFF2-40B4-BE49-F238E27FC236}">
                <a16:creationId xmlns:a16="http://schemas.microsoft.com/office/drawing/2014/main" id="{09FBF8DA-43C2-E5D7-3313-20873AC72C4D}"/>
              </a:ext>
            </a:extLst>
          </p:cNvPr>
          <p:cNvSpPr txBox="1"/>
          <p:nvPr/>
        </p:nvSpPr>
        <p:spPr>
          <a:xfrm>
            <a:off x="119201" y="799013"/>
            <a:ext cx="6000949" cy="1323439"/>
          </a:xfrm>
          <a:prstGeom prst="rect">
            <a:avLst/>
          </a:prstGeom>
          <a:noFill/>
        </p:spPr>
        <p:txBody>
          <a:bodyPr wrap="square" lIns="91440" tIns="45720" rIns="91440" bIns="45720" rtlCol="0" anchor="t">
            <a:spAutoFit/>
          </a:bodyPr>
          <a:lstStyle/>
          <a:p>
            <a:r>
              <a:rPr lang="en-GB" sz="1600" kern="100" dirty="0">
                <a:ea typeface="Calibri"/>
                <a:cs typeface="Times New Roman"/>
              </a:rPr>
              <a:t>It is possible to have any number of different types of Professional Growth Meetings, one-to-ones or inductions or probationary meetings. Some or all elements of Notes from one type of meeting can also be fed into another, i.e. "one-to-one" Notes could be fed into PGM meetings. </a:t>
            </a:r>
          </a:p>
        </p:txBody>
      </p:sp>
      <p:pic>
        <p:nvPicPr>
          <p:cNvPr id="10" name="Picture 9" descr="A screenshot of a computer&#10;&#10;AI-generated content may be incorrect.">
            <a:extLst>
              <a:ext uri="{FF2B5EF4-FFF2-40B4-BE49-F238E27FC236}">
                <a16:creationId xmlns:a16="http://schemas.microsoft.com/office/drawing/2014/main" id="{33933B75-17E8-36C0-BCED-29FF79B260AC}"/>
              </a:ext>
            </a:extLst>
          </p:cNvPr>
          <p:cNvPicPr>
            <a:picLocks noChangeAspect="1"/>
          </p:cNvPicPr>
          <p:nvPr/>
        </p:nvPicPr>
        <p:blipFill>
          <a:blip r:embed="rId2"/>
          <a:stretch>
            <a:fillRect/>
          </a:stretch>
        </p:blipFill>
        <p:spPr>
          <a:xfrm>
            <a:off x="117087" y="3268082"/>
            <a:ext cx="6010509" cy="3534008"/>
          </a:xfrm>
          <a:prstGeom prst="rect">
            <a:avLst/>
          </a:prstGeom>
        </p:spPr>
      </p:pic>
      <p:sp>
        <p:nvSpPr>
          <p:cNvPr id="13" name="Rectangle: Rounded Corners 12">
            <a:extLst>
              <a:ext uri="{FF2B5EF4-FFF2-40B4-BE49-F238E27FC236}">
                <a16:creationId xmlns:a16="http://schemas.microsoft.com/office/drawing/2014/main" id="{C8D2115D-E84A-39A3-F366-BC003330C05D}"/>
              </a:ext>
            </a:extLst>
          </p:cNvPr>
          <p:cNvSpPr/>
          <p:nvPr/>
        </p:nvSpPr>
        <p:spPr>
          <a:xfrm>
            <a:off x="172155" y="2135095"/>
            <a:ext cx="5892584" cy="1079553"/>
          </a:xfrm>
          <a:prstGeom prst="roundRect">
            <a:avLst/>
          </a:prstGeom>
          <a:solidFill>
            <a:srgbClr val="FFEBEB"/>
          </a:solidFill>
          <a:ln>
            <a:solidFill>
              <a:srgbClr val="FF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EBA65A8-6ABD-3F15-B393-7D161B3DED69}"/>
              </a:ext>
            </a:extLst>
          </p:cNvPr>
          <p:cNvSpPr txBox="1"/>
          <p:nvPr/>
        </p:nvSpPr>
        <p:spPr>
          <a:xfrm>
            <a:off x="132579" y="2121337"/>
            <a:ext cx="6000984" cy="1077218"/>
          </a:xfrm>
          <a:prstGeom prst="rect">
            <a:avLst/>
          </a:prstGeom>
          <a:noFill/>
        </p:spPr>
        <p:txBody>
          <a:bodyPr wrap="square" lIns="91440" tIns="45720" rIns="91440" bIns="45720" rtlCol="0" anchor="t">
            <a:spAutoFit/>
          </a:bodyPr>
          <a:lstStyle/>
          <a:p>
            <a:r>
              <a:rPr lang="en-GB" sz="1600" b="1" kern="100" dirty="0">
                <a:latin typeface="+mj-lt"/>
                <a:ea typeface="Calibri"/>
                <a:cs typeface="Times New Roman"/>
              </a:rPr>
              <a:t>Configuration:</a:t>
            </a:r>
            <a:r>
              <a:rPr lang="en-GB" sz="1600" kern="100" dirty="0">
                <a:latin typeface="+mj-lt"/>
                <a:ea typeface="Calibri"/>
                <a:cs typeface="Times New Roman"/>
              </a:rPr>
              <a:t> The Notes for each meeting type can be </a:t>
            </a:r>
            <a:r>
              <a:rPr lang="en-GB" sz="1600" kern="100" dirty="0">
                <a:latin typeface="Aptos"/>
                <a:ea typeface="Calibri"/>
                <a:cs typeface="Times New Roman"/>
              </a:rPr>
              <a:t>tailored as desired to meet those requirements, i.e. checkboxes for Induction. The need to place the markers can also be turned on or off for each meeting type depending on whether or not they are relevant.</a:t>
            </a:r>
            <a:endParaRPr lang="en-GB">
              <a:latin typeface="Aptos"/>
            </a:endParaRPr>
          </a:p>
        </p:txBody>
      </p:sp>
      <p:sp>
        <p:nvSpPr>
          <p:cNvPr id="2" name="TextBox 1">
            <a:extLst>
              <a:ext uri="{FF2B5EF4-FFF2-40B4-BE49-F238E27FC236}">
                <a16:creationId xmlns:a16="http://schemas.microsoft.com/office/drawing/2014/main" id="{12CF2239-5CB4-548A-0B58-737B96D1C806}"/>
              </a:ext>
            </a:extLst>
          </p:cNvPr>
          <p:cNvSpPr txBox="1"/>
          <p:nvPr/>
        </p:nvSpPr>
        <p:spPr>
          <a:xfrm>
            <a:off x="6130534" y="788429"/>
            <a:ext cx="6000949" cy="1077218"/>
          </a:xfrm>
          <a:prstGeom prst="rect">
            <a:avLst/>
          </a:prstGeom>
          <a:noFill/>
        </p:spPr>
        <p:txBody>
          <a:bodyPr wrap="square" lIns="91440" tIns="45720" rIns="91440" bIns="45720" rtlCol="0" anchor="t">
            <a:spAutoFit/>
          </a:bodyPr>
          <a:lstStyle/>
          <a:p>
            <a:r>
              <a:rPr lang="en-GB" sz="1600" kern="100" dirty="0">
                <a:ea typeface="Calibri"/>
                <a:cs typeface="Times New Roman"/>
              </a:rPr>
              <a:t>In addition to the placement of the three markers, there is also the option to capture up to three other aspects through the use of three configurable sliders, which also feed into the reporting framework (see later in this presentation).</a:t>
            </a:r>
          </a:p>
        </p:txBody>
      </p:sp>
      <p:pic>
        <p:nvPicPr>
          <p:cNvPr id="4" name="Picture 3" descr="A close-up of a sign&#10;&#10;AI-generated content may be incorrect.">
            <a:extLst>
              <a:ext uri="{FF2B5EF4-FFF2-40B4-BE49-F238E27FC236}">
                <a16:creationId xmlns:a16="http://schemas.microsoft.com/office/drawing/2014/main" id="{DB263932-34E3-7347-B0A1-11CD6652110C}"/>
              </a:ext>
            </a:extLst>
          </p:cNvPr>
          <p:cNvPicPr>
            <a:picLocks noChangeAspect="1"/>
          </p:cNvPicPr>
          <p:nvPr/>
        </p:nvPicPr>
        <p:blipFill>
          <a:blip r:embed="rId3"/>
          <a:stretch>
            <a:fillRect/>
          </a:stretch>
        </p:blipFill>
        <p:spPr>
          <a:xfrm>
            <a:off x="6673850" y="1931988"/>
            <a:ext cx="4686300" cy="962025"/>
          </a:xfrm>
          <a:prstGeom prst="rect">
            <a:avLst/>
          </a:prstGeom>
        </p:spPr>
      </p:pic>
      <p:pic>
        <p:nvPicPr>
          <p:cNvPr id="6" name="Picture 5" descr="A blue and white circle with a blue circle with white text&#10;&#10;AI-generated content may be incorrect.">
            <a:extLst>
              <a:ext uri="{FF2B5EF4-FFF2-40B4-BE49-F238E27FC236}">
                <a16:creationId xmlns:a16="http://schemas.microsoft.com/office/drawing/2014/main" id="{D28646F3-50BD-378B-CC91-A7AB764178AB}"/>
              </a:ext>
            </a:extLst>
          </p:cNvPr>
          <p:cNvPicPr>
            <a:picLocks noChangeAspect="1"/>
          </p:cNvPicPr>
          <p:nvPr/>
        </p:nvPicPr>
        <p:blipFill>
          <a:blip r:embed="rId4"/>
          <a:stretch>
            <a:fillRect/>
          </a:stretch>
        </p:blipFill>
        <p:spPr>
          <a:xfrm>
            <a:off x="6670146" y="2888192"/>
            <a:ext cx="4714875" cy="742950"/>
          </a:xfrm>
          <a:prstGeom prst="rect">
            <a:avLst/>
          </a:prstGeom>
        </p:spPr>
      </p:pic>
      <p:pic>
        <p:nvPicPr>
          <p:cNvPr id="8" name="Picture 7" descr="A blue rectangular object with a white dot&#10;&#10;AI-generated content may be incorrect.">
            <a:extLst>
              <a:ext uri="{FF2B5EF4-FFF2-40B4-BE49-F238E27FC236}">
                <a16:creationId xmlns:a16="http://schemas.microsoft.com/office/drawing/2014/main" id="{A594297B-6CCF-C3FA-B797-D9394CDAF280}"/>
              </a:ext>
            </a:extLst>
          </p:cNvPr>
          <p:cNvPicPr>
            <a:picLocks noChangeAspect="1"/>
          </p:cNvPicPr>
          <p:nvPr/>
        </p:nvPicPr>
        <p:blipFill>
          <a:blip r:embed="rId5"/>
          <a:stretch>
            <a:fillRect/>
          </a:stretch>
        </p:blipFill>
        <p:spPr>
          <a:xfrm>
            <a:off x="6673850" y="3629025"/>
            <a:ext cx="4686300" cy="742950"/>
          </a:xfrm>
          <a:prstGeom prst="rect">
            <a:avLst/>
          </a:prstGeom>
        </p:spPr>
      </p:pic>
      <p:sp>
        <p:nvSpPr>
          <p:cNvPr id="11" name="TextBox 10">
            <a:extLst>
              <a:ext uri="{FF2B5EF4-FFF2-40B4-BE49-F238E27FC236}">
                <a16:creationId xmlns:a16="http://schemas.microsoft.com/office/drawing/2014/main" id="{562B816D-9939-630B-EF3E-71EECFCFC18A}"/>
              </a:ext>
            </a:extLst>
          </p:cNvPr>
          <p:cNvSpPr txBox="1"/>
          <p:nvPr/>
        </p:nvSpPr>
        <p:spPr>
          <a:xfrm>
            <a:off x="6476229" y="4602070"/>
            <a:ext cx="5598817" cy="2000548"/>
          </a:xfrm>
          <a:prstGeom prst="rect">
            <a:avLst/>
          </a:prstGeom>
          <a:noFill/>
        </p:spPr>
        <p:txBody>
          <a:bodyPr wrap="square" lIns="91440" tIns="45720" rIns="91440" bIns="45720" rtlCol="0" anchor="t">
            <a:spAutoFit/>
          </a:bodyPr>
          <a:lstStyle/>
          <a:p>
            <a:r>
              <a:rPr lang="en-GB" sz="1600" b="1" kern="100" dirty="0">
                <a:latin typeface="+mj-lt"/>
                <a:ea typeface="Calibri"/>
                <a:cs typeface="Times New Roman"/>
              </a:rPr>
              <a:t>Configuration:</a:t>
            </a:r>
            <a:r>
              <a:rPr lang="en-GB" sz="1600" kern="100" dirty="0">
                <a:latin typeface="+mj-lt"/>
                <a:ea typeface="Calibri"/>
                <a:cs typeface="Times New Roman"/>
              </a:rPr>
              <a:t> The sliders can be turned on or off individually depending on whether </a:t>
            </a:r>
            <a:r>
              <a:rPr lang="en-GB" sz="1600" kern="100">
                <a:latin typeface="+mj-lt"/>
                <a:ea typeface="Calibri"/>
                <a:cs typeface="Times New Roman"/>
              </a:rPr>
              <a:t>none, one, two or all three were used.</a:t>
            </a:r>
            <a:endParaRPr lang="en-GB"/>
          </a:p>
          <a:p>
            <a:endParaRPr lang="en-GB" sz="600" kern="100" dirty="0">
              <a:latin typeface="Aptos Display"/>
              <a:ea typeface="Calibri"/>
              <a:cs typeface="Times New Roman"/>
            </a:endParaRPr>
          </a:p>
          <a:p>
            <a:r>
              <a:rPr lang="en-GB" sz="1600" kern="100" dirty="0">
                <a:latin typeface="Aptos Display"/>
                <a:ea typeface="Calibri"/>
                <a:cs typeface="Times New Roman"/>
              </a:rPr>
              <a:t>The questions/naming of the sliders can be configured, as can the number of steps (the range is from 2 to 11) and the labelling/"call </a:t>
            </a:r>
            <a:r>
              <a:rPr lang="en-GB" sz="1600" kern="100">
                <a:latin typeface="Aptos Display"/>
                <a:ea typeface="Calibri"/>
                <a:cs typeface="Times New Roman"/>
              </a:rPr>
              <a:t>out" text for each step can also be tailored.</a:t>
            </a:r>
          </a:p>
          <a:p>
            <a:endParaRPr lang="en-GB" sz="600" kern="100" dirty="0">
              <a:latin typeface="Aptos Display"/>
              <a:ea typeface="Calibri"/>
              <a:cs typeface="Times New Roman"/>
            </a:endParaRPr>
          </a:p>
          <a:p>
            <a:r>
              <a:rPr lang="en-GB" sz="1600" kern="100">
                <a:latin typeface="Aptos Display"/>
                <a:ea typeface="Calibri"/>
                <a:cs typeface="Times New Roman"/>
              </a:rPr>
              <a:t>The visibility of the sliders to both the appraiser and appraisee can also be configured.</a:t>
            </a:r>
          </a:p>
        </p:txBody>
      </p:sp>
      <p:pic>
        <p:nvPicPr>
          <p:cNvPr id="12" name="Picture 11" descr="Vacancies – The Cam Academy Trust">
            <a:extLst>
              <a:ext uri="{FF2B5EF4-FFF2-40B4-BE49-F238E27FC236}">
                <a16:creationId xmlns:a16="http://schemas.microsoft.com/office/drawing/2014/main" id="{F7FFB581-20F8-55B5-8117-5CADFB096E76}"/>
              </a:ext>
            </a:extLst>
          </p:cNvPr>
          <p:cNvPicPr>
            <a:picLocks noChangeAspect="1"/>
          </p:cNvPicPr>
          <p:nvPr/>
        </p:nvPicPr>
        <p:blipFill>
          <a:blip r:embed="rId6"/>
          <a:stretch>
            <a:fillRect/>
          </a:stretch>
        </p:blipFill>
        <p:spPr>
          <a:xfrm>
            <a:off x="-2645" y="7939"/>
            <a:ext cx="534460" cy="502708"/>
          </a:xfrm>
          <a:prstGeom prst="rect">
            <a:avLst/>
          </a:prstGeom>
        </p:spPr>
      </p:pic>
      <p:pic>
        <p:nvPicPr>
          <p:cNvPr id="17" name="Picture 16" descr="Blue text on a white background&#10;&#10;AI-generated content may be incorrect.">
            <a:extLst>
              <a:ext uri="{FF2B5EF4-FFF2-40B4-BE49-F238E27FC236}">
                <a16:creationId xmlns:a16="http://schemas.microsoft.com/office/drawing/2014/main" id="{7DF54F7F-BBA7-7DF7-DAA1-281C92DCC490}"/>
              </a:ext>
            </a:extLst>
          </p:cNvPr>
          <p:cNvPicPr>
            <a:picLocks noChangeAspect="1"/>
          </p:cNvPicPr>
          <p:nvPr/>
        </p:nvPicPr>
        <p:blipFill>
          <a:blip r:embed="rId7"/>
          <a:stretch>
            <a:fillRect/>
          </a:stretch>
        </p:blipFill>
        <p:spPr>
          <a:xfrm>
            <a:off x="611188" y="11113"/>
            <a:ext cx="1698625" cy="496359"/>
          </a:xfrm>
          <a:prstGeom prst="rect">
            <a:avLst/>
          </a:prstGeom>
        </p:spPr>
      </p:pic>
    </p:spTree>
    <p:extLst>
      <p:ext uri="{BB962C8B-B14F-4D97-AF65-F5344CB8AC3E}">
        <p14:creationId xmlns:p14="http://schemas.microsoft.com/office/powerpoint/2010/main" val="56520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08644-719B-0122-508F-55AD8640BD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68B62CA-6D24-9285-9FD6-69F51C89914C}"/>
              </a:ext>
            </a:extLst>
          </p:cNvPr>
          <p:cNvSpPr txBox="1"/>
          <p:nvPr/>
        </p:nvSpPr>
        <p:spPr>
          <a:xfrm>
            <a:off x="5567008" y="457104"/>
            <a:ext cx="6573470" cy="1077218"/>
          </a:xfrm>
          <a:prstGeom prst="rect">
            <a:avLst/>
          </a:prstGeom>
          <a:noFill/>
        </p:spPr>
        <p:txBody>
          <a:bodyPr wrap="square" lIns="91440" tIns="45720" rIns="91440" bIns="45720" rtlCol="0" anchor="t">
            <a:spAutoFit/>
          </a:bodyPr>
          <a:lstStyle/>
          <a:p>
            <a:r>
              <a:rPr lang="en-GB" sz="1600" kern="100" dirty="0">
                <a:ea typeface="Calibri"/>
                <a:cs typeface="Times New Roman"/>
              </a:rPr>
              <a:t>When a portion of the heat map is selected a second array is populated, showing the results of the 3 sliders. The  colourised slider defines the colour of the dots, while the other two sliders define the X and Y axes and relative location. Clicking on the dot takes you to the individual's profile.</a:t>
            </a:r>
            <a:endParaRPr lang="en-GB" sz="1600" kern="100" dirty="0">
              <a:latin typeface="+mn-lt"/>
              <a:ea typeface="Calibri"/>
              <a:cs typeface="Times New Roman"/>
            </a:endParaRPr>
          </a:p>
        </p:txBody>
      </p:sp>
      <p:sp>
        <p:nvSpPr>
          <p:cNvPr id="25" name="TextBox 24">
            <a:extLst>
              <a:ext uri="{FF2B5EF4-FFF2-40B4-BE49-F238E27FC236}">
                <a16:creationId xmlns:a16="http://schemas.microsoft.com/office/drawing/2014/main" id="{207C8BCE-5B50-D01B-7726-B6ECE9F7CE5C}"/>
              </a:ext>
            </a:extLst>
          </p:cNvPr>
          <p:cNvSpPr txBox="1"/>
          <p:nvPr/>
        </p:nvSpPr>
        <p:spPr>
          <a:xfrm>
            <a:off x="2155553" y="-2622"/>
            <a:ext cx="8162526" cy="461665"/>
          </a:xfrm>
          <a:prstGeom prst="rect">
            <a:avLst/>
          </a:prstGeom>
          <a:noFill/>
        </p:spPr>
        <p:txBody>
          <a:bodyPr wrap="square" lIns="91440" tIns="45720" rIns="91440" bIns="45720" rtlCol="0" anchor="t">
            <a:spAutoFit/>
          </a:bodyPr>
          <a:lstStyle/>
          <a:p>
            <a:pPr algn="ctr"/>
            <a:r>
              <a:rPr lang="en-GB" sz="2400" b="1" kern="100">
                <a:solidFill>
                  <a:srgbClr val="00A5D7"/>
                </a:solidFill>
                <a:latin typeface="+mj-lt"/>
                <a:ea typeface="Calibri"/>
                <a:cs typeface="Times New Roman"/>
              </a:rPr>
              <a:t>Reporting and Beyond the </a:t>
            </a:r>
            <a:r>
              <a:rPr lang="en-GB" sz="2400" b="1" kern="100" dirty="0">
                <a:solidFill>
                  <a:srgbClr val="00A5D7"/>
                </a:solidFill>
                <a:latin typeface="+mj-lt"/>
                <a:ea typeface="Calibri"/>
                <a:cs typeface="Times New Roman"/>
              </a:rPr>
              <a:t>Basics</a:t>
            </a:r>
            <a:endParaRPr lang="en-GB" sz="2400" b="1" kern="100" dirty="0">
              <a:solidFill>
                <a:srgbClr val="00A5D7"/>
              </a:solidFill>
              <a:effectLst/>
              <a:latin typeface="+mj-lt"/>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11BB3195-F547-654D-6EAC-27534BF6A9E2}"/>
              </a:ext>
            </a:extLst>
          </p:cNvPr>
          <p:cNvSpPr/>
          <p:nvPr/>
        </p:nvSpPr>
        <p:spPr>
          <a:xfrm>
            <a:off x="10224002" y="1608393"/>
            <a:ext cx="1913105" cy="5185160"/>
          </a:xfrm>
          <a:prstGeom prst="roundRect">
            <a:avLst/>
          </a:prstGeom>
          <a:solidFill>
            <a:srgbClr val="FFEBEB"/>
          </a:solidFill>
          <a:ln>
            <a:solidFill>
              <a:srgbClr val="FF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3640B5CF-C633-005B-2835-2003D66F26C2}"/>
              </a:ext>
            </a:extLst>
          </p:cNvPr>
          <p:cNvSpPr txBox="1"/>
          <p:nvPr/>
        </p:nvSpPr>
        <p:spPr>
          <a:xfrm>
            <a:off x="10225743" y="1637838"/>
            <a:ext cx="2000339" cy="5201424"/>
          </a:xfrm>
          <a:prstGeom prst="rect">
            <a:avLst/>
          </a:prstGeom>
          <a:noFill/>
        </p:spPr>
        <p:txBody>
          <a:bodyPr wrap="square" lIns="91440" tIns="45720" rIns="91440" bIns="45720" rtlCol="0" anchor="t">
            <a:spAutoFit/>
          </a:bodyPr>
          <a:lstStyle/>
          <a:p>
            <a:r>
              <a:rPr lang="en-GB" sz="1400" b="1" kern="100">
                <a:latin typeface="+mj-lt"/>
                <a:ea typeface="Calibri"/>
                <a:cs typeface="Times New Roman"/>
              </a:rPr>
              <a:t>Configuration: </a:t>
            </a:r>
            <a:r>
              <a:rPr lang="en-GB" sz="1400" kern="100" dirty="0">
                <a:latin typeface="+mj-lt"/>
                <a:ea typeface="Calibri"/>
                <a:cs typeface="Times New Roman"/>
              </a:rPr>
              <a:t>The granularity of the heat map and be configured for the number of rows and columns.</a:t>
            </a:r>
          </a:p>
          <a:p>
            <a:endParaRPr lang="en-GB" sz="600" kern="100" dirty="0">
              <a:latin typeface="Aptos Display"/>
              <a:ea typeface="Calibri"/>
              <a:cs typeface="Times New Roman"/>
            </a:endParaRPr>
          </a:p>
          <a:p>
            <a:r>
              <a:rPr lang="en-GB" sz="1400" kern="100" dirty="0">
                <a:latin typeface="Aptos Display"/>
                <a:ea typeface="Calibri"/>
                <a:cs typeface="Times New Roman"/>
              </a:rPr>
              <a:t>It can return results from a set date range, swap between which of the three markers it reports on, look at heat maps for individual appraisers, schools or staff types.</a:t>
            </a:r>
          </a:p>
          <a:p>
            <a:endParaRPr lang="en-GB" sz="600" kern="100" dirty="0">
              <a:latin typeface="Aptos Display"/>
              <a:ea typeface="Calibri"/>
              <a:cs typeface="Times New Roman"/>
            </a:endParaRPr>
          </a:p>
          <a:p>
            <a:r>
              <a:rPr lang="en-GB" sz="1400" kern="100" dirty="0">
                <a:latin typeface="Aptos Display"/>
                <a:ea typeface="Calibri"/>
                <a:cs typeface="Times New Roman"/>
              </a:rPr>
              <a:t>It can also look at leavers as well to help understand </a:t>
            </a:r>
            <a:r>
              <a:rPr lang="en-GB" sz="1400" kern="100">
                <a:latin typeface="Aptos Display"/>
                <a:ea typeface="Calibri"/>
                <a:cs typeface="Times New Roman"/>
              </a:rPr>
              <a:t>the nature of turnover.</a:t>
            </a:r>
          </a:p>
          <a:p>
            <a:endParaRPr lang="en-GB" sz="600" kern="100" dirty="0">
              <a:latin typeface="Aptos Display"/>
              <a:ea typeface="Calibri"/>
              <a:cs typeface="Times New Roman"/>
            </a:endParaRPr>
          </a:p>
          <a:p>
            <a:r>
              <a:rPr lang="en-GB" sz="1400" kern="100">
                <a:latin typeface="Aptos Display"/>
                <a:ea typeface="Calibri"/>
                <a:cs typeface="Times New Roman"/>
              </a:rPr>
              <a:t>Comparisons between appraisers, schools etc can also be made.</a:t>
            </a:r>
            <a:endParaRPr lang="en-GB" sz="1400" kern="100" dirty="0">
              <a:latin typeface="Aptos Display"/>
              <a:ea typeface="Calibri"/>
              <a:cs typeface="Times New Roman"/>
            </a:endParaRPr>
          </a:p>
          <a:p>
            <a:endParaRPr lang="en-GB" sz="600" kern="100" dirty="0">
              <a:latin typeface="Aptos Display"/>
              <a:ea typeface="Calibri"/>
              <a:cs typeface="Times New Roman"/>
            </a:endParaRPr>
          </a:p>
          <a:p>
            <a:r>
              <a:rPr lang="en-GB" sz="1400" kern="100" dirty="0">
                <a:latin typeface="Aptos Display"/>
                <a:ea typeface="Calibri"/>
                <a:cs typeface="Times New Roman"/>
              </a:rPr>
              <a:t>The data is also presented as a table </a:t>
            </a:r>
            <a:r>
              <a:rPr lang="en-GB" sz="1400" kern="100">
                <a:latin typeface="Aptos Display"/>
                <a:ea typeface="Calibri"/>
                <a:cs typeface="Times New Roman"/>
              </a:rPr>
              <a:t>for exporting as a CSV.</a:t>
            </a:r>
          </a:p>
        </p:txBody>
      </p:sp>
      <p:sp>
        <p:nvSpPr>
          <p:cNvPr id="29" name="TextBox 28">
            <a:extLst>
              <a:ext uri="{FF2B5EF4-FFF2-40B4-BE49-F238E27FC236}">
                <a16:creationId xmlns:a16="http://schemas.microsoft.com/office/drawing/2014/main" id="{E0BD33A9-3F98-5F7A-4266-C74D4868E355}"/>
              </a:ext>
            </a:extLst>
          </p:cNvPr>
          <p:cNvSpPr txBox="1"/>
          <p:nvPr/>
        </p:nvSpPr>
        <p:spPr>
          <a:xfrm>
            <a:off x="2784" y="467832"/>
            <a:ext cx="5527023" cy="1077218"/>
          </a:xfrm>
          <a:prstGeom prst="rect">
            <a:avLst/>
          </a:prstGeom>
          <a:noFill/>
        </p:spPr>
        <p:txBody>
          <a:bodyPr wrap="square" lIns="91440" tIns="45720" rIns="91440" bIns="45720" rtlCol="0" anchor="t">
            <a:spAutoFit/>
          </a:bodyPr>
          <a:lstStyle/>
          <a:p>
            <a:r>
              <a:rPr lang="en-GB" sz="1600" kern="100" dirty="0">
                <a:ea typeface="Calibri"/>
                <a:cs typeface="Times New Roman"/>
              </a:rPr>
              <a:t>The system allows the results of the Professional Growth Meetings to be viewed as a configurable heat map, showing the distribution across the whole or part of the organisation with parametric analysis of staffing data categ</a:t>
            </a:r>
            <a:r>
              <a:rPr lang="en-GB" sz="1600" kern="100">
                <a:ea typeface="Calibri"/>
                <a:cs typeface="Times New Roman"/>
              </a:rPr>
              <a:t>ories as well.</a:t>
            </a:r>
            <a:endParaRPr lang="en-GB" sz="1600" kern="100" dirty="0">
              <a:ea typeface="Calibri"/>
              <a:cs typeface="Times New Roman"/>
            </a:endParaRPr>
          </a:p>
        </p:txBody>
      </p:sp>
      <p:pic>
        <p:nvPicPr>
          <p:cNvPr id="2" name="Picture 1" descr="A screenshot of a computer&#10;&#10;AI-generated content may be incorrect.">
            <a:extLst>
              <a:ext uri="{FF2B5EF4-FFF2-40B4-BE49-F238E27FC236}">
                <a16:creationId xmlns:a16="http://schemas.microsoft.com/office/drawing/2014/main" id="{85715BF1-CF97-0878-1C76-C0AEEC9C22CD}"/>
              </a:ext>
            </a:extLst>
          </p:cNvPr>
          <p:cNvPicPr>
            <a:picLocks noChangeAspect="1"/>
          </p:cNvPicPr>
          <p:nvPr/>
        </p:nvPicPr>
        <p:blipFill>
          <a:blip r:embed="rId2"/>
          <a:stretch>
            <a:fillRect/>
          </a:stretch>
        </p:blipFill>
        <p:spPr>
          <a:xfrm>
            <a:off x="0" y="1603365"/>
            <a:ext cx="10191750" cy="5281103"/>
          </a:xfrm>
          <a:prstGeom prst="rect">
            <a:avLst/>
          </a:prstGeom>
        </p:spPr>
      </p:pic>
      <p:pic>
        <p:nvPicPr>
          <p:cNvPr id="6" name="Picture 5" descr="A hand cursor with a black background&#10;&#10;AI-generated content may be incorrect.">
            <a:extLst>
              <a:ext uri="{FF2B5EF4-FFF2-40B4-BE49-F238E27FC236}">
                <a16:creationId xmlns:a16="http://schemas.microsoft.com/office/drawing/2014/main" id="{B1A5A7FE-9F15-CF2D-A273-B8E1F1050AB5}"/>
              </a:ext>
            </a:extLst>
          </p:cNvPr>
          <p:cNvPicPr>
            <a:picLocks noChangeAspect="1"/>
          </p:cNvPicPr>
          <p:nvPr/>
        </p:nvPicPr>
        <p:blipFill>
          <a:blip r:embed="rId3"/>
          <a:stretch>
            <a:fillRect/>
          </a:stretch>
        </p:blipFill>
        <p:spPr>
          <a:xfrm>
            <a:off x="8166101" y="4133849"/>
            <a:ext cx="198968" cy="220134"/>
          </a:xfrm>
          <a:prstGeom prst="rect">
            <a:avLst/>
          </a:prstGeom>
        </p:spPr>
      </p:pic>
      <p:pic>
        <p:nvPicPr>
          <p:cNvPr id="5" name="Picture 4" descr="Vacancies – The Cam Academy Trust">
            <a:extLst>
              <a:ext uri="{FF2B5EF4-FFF2-40B4-BE49-F238E27FC236}">
                <a16:creationId xmlns:a16="http://schemas.microsoft.com/office/drawing/2014/main" id="{C0A5FBA6-7A02-E189-F983-3AACCEE5E195}"/>
              </a:ext>
            </a:extLst>
          </p:cNvPr>
          <p:cNvPicPr>
            <a:picLocks noChangeAspect="1"/>
          </p:cNvPicPr>
          <p:nvPr/>
        </p:nvPicPr>
        <p:blipFill>
          <a:blip r:embed="rId4"/>
          <a:stretch>
            <a:fillRect/>
          </a:stretch>
        </p:blipFill>
        <p:spPr>
          <a:xfrm>
            <a:off x="-2645" y="7939"/>
            <a:ext cx="534460" cy="502708"/>
          </a:xfrm>
          <a:prstGeom prst="rect">
            <a:avLst/>
          </a:prstGeom>
        </p:spPr>
      </p:pic>
      <p:pic>
        <p:nvPicPr>
          <p:cNvPr id="9" name="Picture 8" descr="Blue text on a white background&#10;&#10;AI-generated content may be incorrect.">
            <a:extLst>
              <a:ext uri="{FF2B5EF4-FFF2-40B4-BE49-F238E27FC236}">
                <a16:creationId xmlns:a16="http://schemas.microsoft.com/office/drawing/2014/main" id="{51E08A88-2501-F405-38DD-C6C042E86258}"/>
              </a:ext>
            </a:extLst>
          </p:cNvPr>
          <p:cNvPicPr>
            <a:picLocks noChangeAspect="1"/>
          </p:cNvPicPr>
          <p:nvPr/>
        </p:nvPicPr>
        <p:blipFill>
          <a:blip r:embed="rId5"/>
          <a:stretch>
            <a:fillRect/>
          </a:stretch>
        </p:blipFill>
        <p:spPr>
          <a:xfrm>
            <a:off x="611188" y="11113"/>
            <a:ext cx="1698625" cy="496359"/>
          </a:xfrm>
          <a:prstGeom prst="rect">
            <a:avLst/>
          </a:prstGeom>
        </p:spPr>
      </p:pic>
    </p:spTree>
    <p:extLst>
      <p:ext uri="{BB962C8B-B14F-4D97-AF65-F5344CB8AC3E}">
        <p14:creationId xmlns:p14="http://schemas.microsoft.com/office/powerpoint/2010/main" val="40799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5B445-455F-34E7-0FE6-20108EAA824E}"/>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4F714943-9558-0CEF-840C-54EF2CC0DEF9}"/>
              </a:ext>
            </a:extLst>
          </p:cNvPr>
          <p:cNvSpPr txBox="1"/>
          <p:nvPr/>
        </p:nvSpPr>
        <p:spPr>
          <a:xfrm>
            <a:off x="2155553" y="-2622"/>
            <a:ext cx="8162526" cy="461665"/>
          </a:xfrm>
          <a:prstGeom prst="rect">
            <a:avLst/>
          </a:prstGeom>
          <a:noFill/>
        </p:spPr>
        <p:txBody>
          <a:bodyPr wrap="square" lIns="91440" tIns="45720" rIns="91440" bIns="45720" rtlCol="0" anchor="t">
            <a:spAutoFit/>
          </a:bodyPr>
          <a:lstStyle/>
          <a:p>
            <a:pPr algn="ctr"/>
            <a:r>
              <a:rPr lang="en-GB" sz="2400" b="1" kern="100">
                <a:solidFill>
                  <a:srgbClr val="00A5D7"/>
                </a:solidFill>
                <a:latin typeface="+mj-lt"/>
                <a:ea typeface="Calibri"/>
                <a:cs typeface="Times New Roman"/>
              </a:rPr>
              <a:t>Reporting and Beyond the </a:t>
            </a:r>
            <a:r>
              <a:rPr lang="en-GB" sz="2400" b="1" kern="100" dirty="0">
                <a:solidFill>
                  <a:srgbClr val="00A5D7"/>
                </a:solidFill>
                <a:latin typeface="+mj-lt"/>
                <a:ea typeface="Calibri"/>
                <a:cs typeface="Times New Roman"/>
              </a:rPr>
              <a:t>Basics</a:t>
            </a:r>
            <a:endParaRPr lang="en-GB" sz="2400" b="1" kern="100" dirty="0">
              <a:solidFill>
                <a:srgbClr val="00A5D7"/>
              </a:solidFill>
              <a:effectLst/>
              <a:latin typeface="+mj-lt"/>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8142C1E8-99EE-D5D2-EFF2-5AF6756B4D40}"/>
              </a:ext>
            </a:extLst>
          </p:cNvPr>
          <p:cNvSpPr txBox="1"/>
          <p:nvPr/>
        </p:nvSpPr>
        <p:spPr>
          <a:xfrm>
            <a:off x="2784" y="615999"/>
            <a:ext cx="2320273" cy="2554545"/>
          </a:xfrm>
          <a:prstGeom prst="rect">
            <a:avLst/>
          </a:prstGeom>
          <a:noFill/>
        </p:spPr>
        <p:txBody>
          <a:bodyPr wrap="square" lIns="91440" tIns="45720" rIns="91440" bIns="45720" rtlCol="0" anchor="t">
            <a:spAutoFit/>
          </a:bodyPr>
          <a:lstStyle/>
          <a:p>
            <a:r>
              <a:rPr lang="en-GB" sz="1600" kern="100" dirty="0">
                <a:ea typeface="Calibri"/>
                <a:cs typeface="Times New Roman"/>
              </a:rPr>
              <a:t>The system also allows reporting of results as distribution curves and as table with parametric analysis of whatever </a:t>
            </a:r>
            <a:r>
              <a:rPr lang="en-GB" sz="1600" kern="100">
                <a:ea typeface="Calibri"/>
                <a:cs typeface="Times New Roman"/>
              </a:rPr>
              <a:t>data fields (staff type, gender, contract type etc) the trust has chosen to capture as part of user profile data.</a:t>
            </a:r>
          </a:p>
        </p:txBody>
      </p:sp>
      <p:pic>
        <p:nvPicPr>
          <p:cNvPr id="4" name="Picture 3" descr="A group of graphs showing different colors&#10;&#10;AI-generated content may be incorrect.">
            <a:extLst>
              <a:ext uri="{FF2B5EF4-FFF2-40B4-BE49-F238E27FC236}">
                <a16:creationId xmlns:a16="http://schemas.microsoft.com/office/drawing/2014/main" id="{DE1681B6-369A-1048-6CDD-A3531A35A618}"/>
              </a:ext>
            </a:extLst>
          </p:cNvPr>
          <p:cNvPicPr>
            <a:picLocks noChangeAspect="1"/>
          </p:cNvPicPr>
          <p:nvPr/>
        </p:nvPicPr>
        <p:blipFill>
          <a:blip r:embed="rId2"/>
          <a:stretch>
            <a:fillRect/>
          </a:stretch>
        </p:blipFill>
        <p:spPr>
          <a:xfrm>
            <a:off x="2434167" y="2770926"/>
            <a:ext cx="9757834" cy="3972565"/>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40DFE0D9-7B6C-A5A5-FE20-4F67081660D9}"/>
              </a:ext>
            </a:extLst>
          </p:cNvPr>
          <p:cNvPicPr>
            <a:picLocks noChangeAspect="1"/>
          </p:cNvPicPr>
          <p:nvPr/>
        </p:nvPicPr>
        <p:blipFill>
          <a:blip r:embed="rId3"/>
          <a:stretch>
            <a:fillRect/>
          </a:stretch>
        </p:blipFill>
        <p:spPr>
          <a:xfrm>
            <a:off x="2434166" y="712817"/>
            <a:ext cx="9757834" cy="1961034"/>
          </a:xfrm>
          <a:prstGeom prst="rect">
            <a:avLst/>
          </a:prstGeom>
        </p:spPr>
      </p:pic>
      <p:sp>
        <p:nvSpPr>
          <p:cNvPr id="10" name="Rectangle: Rounded Corners 9">
            <a:extLst>
              <a:ext uri="{FF2B5EF4-FFF2-40B4-BE49-F238E27FC236}">
                <a16:creationId xmlns:a16="http://schemas.microsoft.com/office/drawing/2014/main" id="{3756E734-5254-B244-46C3-DDB789AF275D}"/>
              </a:ext>
            </a:extLst>
          </p:cNvPr>
          <p:cNvSpPr/>
          <p:nvPr/>
        </p:nvSpPr>
        <p:spPr>
          <a:xfrm>
            <a:off x="49388" y="3335245"/>
            <a:ext cx="2241336" cy="3291470"/>
          </a:xfrm>
          <a:prstGeom prst="roundRect">
            <a:avLst/>
          </a:prstGeom>
          <a:solidFill>
            <a:srgbClr val="FFEBEB"/>
          </a:solidFill>
          <a:ln>
            <a:solidFill>
              <a:srgbClr val="FF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FBAE069-D292-25A6-09D5-5705535C6FAE}"/>
              </a:ext>
            </a:extLst>
          </p:cNvPr>
          <p:cNvSpPr txBox="1"/>
          <p:nvPr/>
        </p:nvSpPr>
        <p:spPr>
          <a:xfrm>
            <a:off x="115646" y="3332070"/>
            <a:ext cx="2169817" cy="3293209"/>
          </a:xfrm>
          <a:prstGeom prst="rect">
            <a:avLst/>
          </a:prstGeom>
          <a:noFill/>
        </p:spPr>
        <p:txBody>
          <a:bodyPr wrap="square" lIns="91440" tIns="45720" rIns="91440" bIns="45720" rtlCol="0" anchor="t">
            <a:spAutoFit/>
          </a:bodyPr>
          <a:lstStyle/>
          <a:p>
            <a:r>
              <a:rPr lang="en-GB" sz="1600" b="1" kern="100" dirty="0">
                <a:latin typeface="+mj-lt"/>
                <a:ea typeface="Calibri"/>
                <a:cs typeface="Times New Roman"/>
              </a:rPr>
              <a:t>Configuration:</a:t>
            </a:r>
            <a:r>
              <a:rPr lang="en-GB" sz="1600" kern="100" dirty="0">
                <a:latin typeface="+mj-lt"/>
                <a:ea typeface="Calibri"/>
                <a:cs typeface="Times New Roman"/>
              </a:rPr>
              <a:t> The data fields that are captured and what the category options within each field are fully configurable. The only required one is Job Families as that feeds into the forthcoming LMS, career pathways and competency frameworks if those functions are used.</a:t>
            </a:r>
            <a:endParaRPr lang="en-GB" sz="1600" kern="100" dirty="0">
              <a:latin typeface="Aptos Display"/>
              <a:ea typeface="Calibri"/>
              <a:cs typeface="Times New Roman"/>
            </a:endParaRPr>
          </a:p>
        </p:txBody>
      </p:sp>
      <p:pic>
        <p:nvPicPr>
          <p:cNvPr id="3" name="Picture 2" descr="Vacancies – The Cam Academy Trust">
            <a:extLst>
              <a:ext uri="{FF2B5EF4-FFF2-40B4-BE49-F238E27FC236}">
                <a16:creationId xmlns:a16="http://schemas.microsoft.com/office/drawing/2014/main" id="{286BC676-C63C-6B4B-4557-63AFF53426F6}"/>
              </a:ext>
            </a:extLst>
          </p:cNvPr>
          <p:cNvPicPr>
            <a:picLocks noChangeAspect="1"/>
          </p:cNvPicPr>
          <p:nvPr/>
        </p:nvPicPr>
        <p:blipFill>
          <a:blip r:embed="rId4"/>
          <a:stretch>
            <a:fillRect/>
          </a:stretch>
        </p:blipFill>
        <p:spPr>
          <a:xfrm>
            <a:off x="-2645" y="7939"/>
            <a:ext cx="534460" cy="502708"/>
          </a:xfrm>
          <a:prstGeom prst="rect">
            <a:avLst/>
          </a:prstGeom>
        </p:spPr>
      </p:pic>
      <p:pic>
        <p:nvPicPr>
          <p:cNvPr id="6" name="Picture 5" descr="Blue text on a white background&#10;&#10;AI-generated content may be incorrect.">
            <a:extLst>
              <a:ext uri="{FF2B5EF4-FFF2-40B4-BE49-F238E27FC236}">
                <a16:creationId xmlns:a16="http://schemas.microsoft.com/office/drawing/2014/main" id="{DA1DACAC-B652-D8B4-0AE6-01C215EA076D}"/>
              </a:ext>
            </a:extLst>
          </p:cNvPr>
          <p:cNvPicPr>
            <a:picLocks noChangeAspect="1"/>
          </p:cNvPicPr>
          <p:nvPr/>
        </p:nvPicPr>
        <p:blipFill>
          <a:blip r:embed="rId5"/>
          <a:stretch>
            <a:fillRect/>
          </a:stretch>
        </p:blipFill>
        <p:spPr>
          <a:xfrm>
            <a:off x="611188" y="11113"/>
            <a:ext cx="1698625" cy="496359"/>
          </a:xfrm>
          <a:prstGeom prst="rect">
            <a:avLst/>
          </a:prstGeom>
        </p:spPr>
      </p:pic>
    </p:spTree>
    <p:extLst>
      <p:ext uri="{BB962C8B-B14F-4D97-AF65-F5344CB8AC3E}">
        <p14:creationId xmlns:p14="http://schemas.microsoft.com/office/powerpoint/2010/main" val="167965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147C-57D1-8811-8175-5B4960068C55}"/>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796BE09E-46FB-4EAF-4CE0-5725149A8CD9}"/>
              </a:ext>
            </a:extLst>
          </p:cNvPr>
          <p:cNvSpPr txBox="1"/>
          <p:nvPr/>
        </p:nvSpPr>
        <p:spPr>
          <a:xfrm>
            <a:off x="2155553" y="-2622"/>
            <a:ext cx="8162526" cy="461665"/>
          </a:xfrm>
          <a:prstGeom prst="rect">
            <a:avLst/>
          </a:prstGeom>
          <a:noFill/>
        </p:spPr>
        <p:txBody>
          <a:bodyPr wrap="square" lIns="91440" tIns="45720" rIns="91440" bIns="45720" rtlCol="0" anchor="t">
            <a:spAutoFit/>
          </a:bodyPr>
          <a:lstStyle/>
          <a:p>
            <a:pPr algn="ctr"/>
            <a:r>
              <a:rPr lang="en-GB" sz="2400" b="1" kern="100">
                <a:solidFill>
                  <a:srgbClr val="00A5D7"/>
                </a:solidFill>
                <a:latin typeface="+mj-lt"/>
                <a:ea typeface="Calibri"/>
                <a:cs typeface="Times New Roman"/>
              </a:rPr>
              <a:t>Reporting and Beyond the </a:t>
            </a:r>
            <a:r>
              <a:rPr lang="en-GB" sz="2400" b="1" kern="100" dirty="0">
                <a:solidFill>
                  <a:srgbClr val="00A5D7"/>
                </a:solidFill>
                <a:latin typeface="+mj-lt"/>
                <a:ea typeface="Calibri"/>
                <a:cs typeface="Times New Roman"/>
              </a:rPr>
              <a:t>Basics</a:t>
            </a:r>
            <a:endParaRPr lang="en-GB" sz="2400" b="1" kern="100" dirty="0">
              <a:solidFill>
                <a:srgbClr val="00A5D7"/>
              </a:solidFill>
              <a:effectLst/>
              <a:latin typeface="+mj-lt"/>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6449D196-3B49-36E0-38B6-0B598DAC51AC}"/>
              </a:ext>
            </a:extLst>
          </p:cNvPr>
          <p:cNvSpPr txBox="1"/>
          <p:nvPr/>
        </p:nvSpPr>
        <p:spPr>
          <a:xfrm>
            <a:off x="2784" y="615999"/>
            <a:ext cx="2320273" cy="2062103"/>
          </a:xfrm>
          <a:prstGeom prst="rect">
            <a:avLst/>
          </a:prstGeom>
          <a:noFill/>
        </p:spPr>
        <p:txBody>
          <a:bodyPr wrap="square" lIns="91440" tIns="45720" rIns="91440" bIns="45720" rtlCol="0" anchor="t">
            <a:spAutoFit/>
          </a:bodyPr>
          <a:lstStyle/>
          <a:p>
            <a:r>
              <a:rPr lang="en-GB" sz="1600" kern="100" dirty="0">
                <a:ea typeface="Calibri"/>
                <a:cs typeface="Times New Roman"/>
              </a:rPr>
              <a:t>Users can be viewed </a:t>
            </a:r>
            <a:r>
              <a:rPr lang="en-GB" sz="1600" kern="100" dirty="0" err="1">
                <a:ea typeface="Calibri"/>
                <a:cs typeface="Times New Roman"/>
              </a:rPr>
              <a:t>en</a:t>
            </a:r>
            <a:r>
              <a:rPr lang="en-GB" sz="1600" kern="100" dirty="0">
                <a:ea typeface="Calibri"/>
                <a:cs typeface="Times New Roman"/>
              </a:rPr>
              <a:t> masse, filtered and searched with varying levels of access set for different groups of staff, such as Line Managers, Headteachers, HR, Organisation Admin etc.</a:t>
            </a:r>
          </a:p>
        </p:txBody>
      </p:sp>
      <p:pic>
        <p:nvPicPr>
          <p:cNvPr id="2" name="Picture 1" descr="A screenshot of a computer&#10;&#10;AI-generated content may be incorrect.">
            <a:extLst>
              <a:ext uri="{FF2B5EF4-FFF2-40B4-BE49-F238E27FC236}">
                <a16:creationId xmlns:a16="http://schemas.microsoft.com/office/drawing/2014/main" id="{28B0BF82-1515-F77D-86BB-9F823A132F3E}"/>
              </a:ext>
            </a:extLst>
          </p:cNvPr>
          <p:cNvPicPr>
            <a:picLocks noChangeAspect="1"/>
          </p:cNvPicPr>
          <p:nvPr/>
        </p:nvPicPr>
        <p:blipFill>
          <a:blip r:embed="rId2"/>
          <a:stretch>
            <a:fillRect/>
          </a:stretch>
        </p:blipFill>
        <p:spPr>
          <a:xfrm>
            <a:off x="2328333" y="611402"/>
            <a:ext cx="9863667" cy="2079197"/>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D5ECE67C-833F-A951-C927-3A6BFCB38F1E}"/>
              </a:ext>
            </a:extLst>
          </p:cNvPr>
          <p:cNvPicPr>
            <a:picLocks noChangeAspect="1"/>
          </p:cNvPicPr>
          <p:nvPr/>
        </p:nvPicPr>
        <p:blipFill>
          <a:blip r:embed="rId3"/>
          <a:stretch>
            <a:fillRect/>
          </a:stretch>
        </p:blipFill>
        <p:spPr>
          <a:xfrm>
            <a:off x="2328333" y="2917100"/>
            <a:ext cx="9863667" cy="2526633"/>
          </a:xfrm>
          <a:prstGeom prst="rect">
            <a:avLst/>
          </a:prstGeom>
        </p:spPr>
      </p:pic>
      <p:sp>
        <p:nvSpPr>
          <p:cNvPr id="5" name="TextBox 4">
            <a:extLst>
              <a:ext uri="{FF2B5EF4-FFF2-40B4-BE49-F238E27FC236}">
                <a16:creationId xmlns:a16="http://schemas.microsoft.com/office/drawing/2014/main" id="{5EB18567-805B-4E54-0645-F15C16C79E50}"/>
              </a:ext>
            </a:extLst>
          </p:cNvPr>
          <p:cNvSpPr txBox="1"/>
          <p:nvPr/>
        </p:nvSpPr>
        <p:spPr>
          <a:xfrm>
            <a:off x="2783" y="2912582"/>
            <a:ext cx="2320273" cy="3539430"/>
          </a:xfrm>
          <a:prstGeom prst="rect">
            <a:avLst/>
          </a:prstGeom>
          <a:noFill/>
        </p:spPr>
        <p:txBody>
          <a:bodyPr wrap="square" lIns="91440" tIns="45720" rIns="91440" bIns="45720" rtlCol="0" anchor="t">
            <a:spAutoFit/>
          </a:bodyPr>
          <a:lstStyle/>
          <a:p>
            <a:r>
              <a:rPr lang="en-GB" sz="1600" kern="100" dirty="0">
                <a:ea typeface="Calibri"/>
                <a:cs typeface="Times New Roman"/>
              </a:rPr>
              <a:t>Line Managers can similarly be viewed to see the number of direct reports, completion of appraisals, the number who have opted out (if this option has been enabled by the trust).</a:t>
            </a:r>
          </a:p>
          <a:p>
            <a:endParaRPr lang="en-GB" sz="1600" kern="100" dirty="0">
              <a:ea typeface="Calibri"/>
              <a:cs typeface="Times New Roman"/>
            </a:endParaRPr>
          </a:p>
          <a:p>
            <a:r>
              <a:rPr lang="en-GB" sz="1600" kern="100" dirty="0">
                <a:ea typeface="Calibri"/>
                <a:cs typeface="Times New Roman"/>
              </a:rPr>
              <a:t>Column headings can be re-ordered, re-sized and turned on and off </a:t>
            </a:r>
            <a:r>
              <a:rPr lang="en-GB" sz="1600" kern="100">
                <a:ea typeface="Calibri"/>
                <a:cs typeface="Times New Roman"/>
              </a:rPr>
              <a:t>with any changes a user makes persisting.</a:t>
            </a:r>
            <a:endParaRPr lang="en-GB" sz="1600" kern="100" dirty="0">
              <a:ea typeface="Calibri"/>
              <a:cs typeface="Times New Roman"/>
            </a:endParaRPr>
          </a:p>
        </p:txBody>
      </p:sp>
      <p:pic>
        <p:nvPicPr>
          <p:cNvPr id="9" name="Picture 8" descr="Vacancies – The Cam Academy Trust">
            <a:extLst>
              <a:ext uri="{FF2B5EF4-FFF2-40B4-BE49-F238E27FC236}">
                <a16:creationId xmlns:a16="http://schemas.microsoft.com/office/drawing/2014/main" id="{DB64D7FF-F8B9-E15C-CE9F-4BF33FB5D032}"/>
              </a:ext>
            </a:extLst>
          </p:cNvPr>
          <p:cNvPicPr>
            <a:picLocks noChangeAspect="1"/>
          </p:cNvPicPr>
          <p:nvPr/>
        </p:nvPicPr>
        <p:blipFill>
          <a:blip r:embed="rId4"/>
          <a:stretch>
            <a:fillRect/>
          </a:stretch>
        </p:blipFill>
        <p:spPr>
          <a:xfrm>
            <a:off x="-2645" y="7939"/>
            <a:ext cx="534460" cy="502708"/>
          </a:xfrm>
          <a:prstGeom prst="rect">
            <a:avLst/>
          </a:prstGeom>
        </p:spPr>
      </p:pic>
      <p:pic>
        <p:nvPicPr>
          <p:cNvPr id="13" name="Picture 12" descr="Blue text on a white background&#10;&#10;AI-generated content may be incorrect.">
            <a:extLst>
              <a:ext uri="{FF2B5EF4-FFF2-40B4-BE49-F238E27FC236}">
                <a16:creationId xmlns:a16="http://schemas.microsoft.com/office/drawing/2014/main" id="{B3298DE7-1B67-0B61-A279-9D2D706FB6C9}"/>
              </a:ext>
            </a:extLst>
          </p:cNvPr>
          <p:cNvPicPr>
            <a:picLocks noChangeAspect="1"/>
          </p:cNvPicPr>
          <p:nvPr/>
        </p:nvPicPr>
        <p:blipFill>
          <a:blip r:embed="rId5"/>
          <a:stretch>
            <a:fillRect/>
          </a:stretch>
        </p:blipFill>
        <p:spPr>
          <a:xfrm>
            <a:off x="611188" y="11113"/>
            <a:ext cx="1698625" cy="496359"/>
          </a:xfrm>
          <a:prstGeom prst="rect">
            <a:avLst/>
          </a:prstGeom>
        </p:spPr>
      </p:pic>
    </p:spTree>
    <p:extLst>
      <p:ext uri="{BB962C8B-B14F-4D97-AF65-F5344CB8AC3E}">
        <p14:creationId xmlns:p14="http://schemas.microsoft.com/office/powerpoint/2010/main" val="346860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057DD-6BAE-42B5-CAEC-DEAF957F67AE}"/>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0E144A5F-79DC-39D7-B45C-C6E89145DABD}"/>
              </a:ext>
            </a:extLst>
          </p:cNvPr>
          <p:cNvSpPr txBox="1"/>
          <p:nvPr/>
        </p:nvSpPr>
        <p:spPr>
          <a:xfrm>
            <a:off x="2155553" y="-2622"/>
            <a:ext cx="8162526" cy="461665"/>
          </a:xfrm>
          <a:prstGeom prst="rect">
            <a:avLst/>
          </a:prstGeom>
          <a:noFill/>
        </p:spPr>
        <p:txBody>
          <a:bodyPr wrap="square" lIns="91440" tIns="45720" rIns="91440" bIns="45720" rtlCol="0" anchor="t">
            <a:spAutoFit/>
          </a:bodyPr>
          <a:lstStyle/>
          <a:p>
            <a:pPr algn="ctr"/>
            <a:r>
              <a:rPr lang="en-GB" sz="2400" b="1" kern="100">
                <a:solidFill>
                  <a:srgbClr val="00A5D7"/>
                </a:solidFill>
                <a:latin typeface="+mj-lt"/>
                <a:ea typeface="Calibri"/>
                <a:cs typeface="Times New Roman"/>
              </a:rPr>
              <a:t>Reporting and Beyond the </a:t>
            </a:r>
            <a:r>
              <a:rPr lang="en-GB" sz="2400" b="1" kern="100" dirty="0">
                <a:solidFill>
                  <a:srgbClr val="00A5D7"/>
                </a:solidFill>
                <a:latin typeface="+mj-lt"/>
                <a:ea typeface="Calibri"/>
                <a:cs typeface="Times New Roman"/>
              </a:rPr>
              <a:t>Basics</a:t>
            </a:r>
            <a:endParaRPr lang="en-GB" sz="2400" b="1" kern="100" dirty="0">
              <a:solidFill>
                <a:srgbClr val="00A5D7"/>
              </a:solidFill>
              <a:effectLst/>
              <a:latin typeface="+mj-lt"/>
              <a:ea typeface="Calibri" panose="020F0502020204030204" pitchFamily="34" charset="0"/>
              <a:cs typeface="Times New Roman" panose="02020603050405020304" pitchFamily="18" charset="0"/>
            </a:endParaRPr>
          </a:p>
        </p:txBody>
      </p:sp>
      <p:sp>
        <p:nvSpPr>
          <p:cNvPr id="2" name="TextBox 3">
            <a:extLst>
              <a:ext uri="{FF2B5EF4-FFF2-40B4-BE49-F238E27FC236}">
                <a16:creationId xmlns:a16="http://schemas.microsoft.com/office/drawing/2014/main" id="{258F75AC-AAFD-70C1-23C9-EA864AC7B383}"/>
              </a:ext>
            </a:extLst>
          </p:cNvPr>
          <p:cNvSpPr txBox="1"/>
          <p:nvPr/>
        </p:nvSpPr>
        <p:spPr>
          <a:xfrm>
            <a:off x="129784" y="775781"/>
            <a:ext cx="5527023"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kern="100" dirty="0">
                <a:ea typeface="Calibri"/>
                <a:cs typeface="Times New Roman"/>
              </a:rPr>
              <a:t>The system allows users to log training and CPD and evaluate its effectiveness, uploading certificates and reporting on cost, duration and other categorisations as desired.</a:t>
            </a:r>
          </a:p>
        </p:txBody>
      </p:sp>
      <p:sp>
        <p:nvSpPr>
          <p:cNvPr id="3" name="TextBox 27">
            <a:extLst>
              <a:ext uri="{FF2B5EF4-FFF2-40B4-BE49-F238E27FC236}">
                <a16:creationId xmlns:a16="http://schemas.microsoft.com/office/drawing/2014/main" id="{53F36264-5F76-3D1F-519A-DAED4504ADB2}"/>
              </a:ext>
            </a:extLst>
          </p:cNvPr>
          <p:cNvSpPr txBox="1"/>
          <p:nvPr/>
        </p:nvSpPr>
        <p:spPr>
          <a:xfrm>
            <a:off x="120072" y="509698"/>
            <a:ext cx="5542500"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kern="100">
                <a:latin typeface="Aptos Display"/>
                <a:ea typeface="Calibri"/>
                <a:cs typeface="Times New Roman"/>
              </a:rPr>
              <a:t>Capturing Training and CPD</a:t>
            </a:r>
            <a:endParaRPr lang="en-GB" sz="2000" b="1" kern="100" dirty="0">
              <a:latin typeface="Aptos Display"/>
              <a:ea typeface="Calibri"/>
              <a:cs typeface="Times New Roman"/>
            </a:endParaRPr>
          </a:p>
        </p:txBody>
      </p:sp>
      <p:sp>
        <p:nvSpPr>
          <p:cNvPr id="5" name="TextBox 27">
            <a:extLst>
              <a:ext uri="{FF2B5EF4-FFF2-40B4-BE49-F238E27FC236}">
                <a16:creationId xmlns:a16="http://schemas.microsoft.com/office/drawing/2014/main" id="{0FA75A61-C3AC-643F-71AB-D334D471ED0B}"/>
              </a:ext>
            </a:extLst>
          </p:cNvPr>
          <p:cNvSpPr txBox="1"/>
          <p:nvPr/>
        </p:nvSpPr>
        <p:spPr>
          <a:xfrm>
            <a:off x="141238" y="1666894"/>
            <a:ext cx="5542500"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kern="100">
                <a:latin typeface="Aptos Display"/>
                <a:ea typeface="Calibri"/>
                <a:cs typeface="Times New Roman"/>
              </a:rPr>
              <a:t>Expressions of Interest</a:t>
            </a:r>
            <a:endParaRPr lang="en-GB" sz="2000" b="1" kern="100" dirty="0">
              <a:latin typeface="Aptos Display"/>
              <a:ea typeface="Calibri"/>
              <a:cs typeface="Times New Roman"/>
            </a:endParaRPr>
          </a:p>
        </p:txBody>
      </p:sp>
      <p:sp>
        <p:nvSpPr>
          <p:cNvPr id="6" name="TextBox 3">
            <a:extLst>
              <a:ext uri="{FF2B5EF4-FFF2-40B4-BE49-F238E27FC236}">
                <a16:creationId xmlns:a16="http://schemas.microsoft.com/office/drawing/2014/main" id="{60DEED09-E080-63F8-543A-405ECBE76133}"/>
              </a:ext>
            </a:extLst>
          </p:cNvPr>
          <p:cNvSpPr txBox="1"/>
          <p:nvPr/>
        </p:nvSpPr>
        <p:spPr>
          <a:xfrm>
            <a:off x="140367" y="1942013"/>
            <a:ext cx="5527023"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kern="100" dirty="0">
                <a:ea typeface="Calibri"/>
                <a:cs typeface="Times New Roman"/>
              </a:rPr>
              <a:t>The system allows users make expressions of interest, which </a:t>
            </a:r>
            <a:r>
              <a:rPr lang="en-GB" sz="1600" kern="100">
                <a:ea typeface="Calibri"/>
                <a:cs typeface="Times New Roman"/>
              </a:rPr>
              <a:t>could be about promotion, secondments, projects or internally run courses or any other opportunity.</a:t>
            </a:r>
          </a:p>
        </p:txBody>
      </p:sp>
      <p:pic>
        <p:nvPicPr>
          <p:cNvPr id="9" name="Picture 8" descr="A screenshot of a white and black page&#10;&#10;AI-generated content may be incorrect.">
            <a:extLst>
              <a:ext uri="{FF2B5EF4-FFF2-40B4-BE49-F238E27FC236}">
                <a16:creationId xmlns:a16="http://schemas.microsoft.com/office/drawing/2014/main" id="{08268187-2F6C-0450-A763-216E8EAA7BD8}"/>
              </a:ext>
            </a:extLst>
          </p:cNvPr>
          <p:cNvPicPr>
            <a:picLocks noChangeAspect="1"/>
          </p:cNvPicPr>
          <p:nvPr/>
        </p:nvPicPr>
        <p:blipFill>
          <a:blip r:embed="rId2"/>
          <a:stretch>
            <a:fillRect/>
          </a:stretch>
        </p:blipFill>
        <p:spPr>
          <a:xfrm>
            <a:off x="220664" y="2761051"/>
            <a:ext cx="5157258" cy="3379259"/>
          </a:xfrm>
          <a:prstGeom prst="rect">
            <a:avLst/>
          </a:prstGeom>
        </p:spPr>
      </p:pic>
      <p:sp>
        <p:nvSpPr>
          <p:cNvPr id="13" name="Rectangle: Rounded Corners 12">
            <a:extLst>
              <a:ext uri="{FF2B5EF4-FFF2-40B4-BE49-F238E27FC236}">
                <a16:creationId xmlns:a16="http://schemas.microsoft.com/office/drawing/2014/main" id="{BA8624BD-9B15-7CDA-F406-5FE8446A2F69}"/>
              </a:ext>
            </a:extLst>
          </p:cNvPr>
          <p:cNvSpPr/>
          <p:nvPr/>
        </p:nvSpPr>
        <p:spPr>
          <a:xfrm>
            <a:off x="222748" y="6183702"/>
            <a:ext cx="5161067" cy="577677"/>
          </a:xfrm>
          <a:prstGeom prst="roundRect">
            <a:avLst/>
          </a:prstGeom>
          <a:solidFill>
            <a:srgbClr val="FFEBEB"/>
          </a:solidFill>
          <a:ln>
            <a:solidFill>
              <a:srgbClr val="FF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95E9321-0602-65E1-AED4-6BCB3C479AE9}"/>
              </a:ext>
            </a:extLst>
          </p:cNvPr>
          <p:cNvSpPr txBox="1"/>
          <p:nvPr/>
        </p:nvSpPr>
        <p:spPr>
          <a:xfrm>
            <a:off x="218230" y="6186019"/>
            <a:ext cx="5151363" cy="584775"/>
          </a:xfrm>
          <a:prstGeom prst="rect">
            <a:avLst/>
          </a:prstGeom>
          <a:noFill/>
        </p:spPr>
        <p:txBody>
          <a:bodyPr wrap="square" lIns="91440" tIns="45720" rIns="91440" bIns="45720" rtlCol="0" anchor="t">
            <a:spAutoFit/>
          </a:bodyPr>
          <a:lstStyle/>
          <a:p>
            <a:r>
              <a:rPr lang="en-GB" sz="1600" b="1" kern="100" dirty="0">
                <a:latin typeface="+mj-lt"/>
                <a:ea typeface="Calibri"/>
                <a:cs typeface="Times New Roman"/>
              </a:rPr>
              <a:t>Configuration: </a:t>
            </a:r>
            <a:r>
              <a:rPr lang="en-GB" sz="1600" kern="100" dirty="0">
                <a:latin typeface="+mj-lt"/>
                <a:ea typeface="Calibri"/>
                <a:cs typeface="Times New Roman"/>
              </a:rPr>
              <a:t>The number of options and what they say can be tailored, with a free text option available as well. </a:t>
            </a:r>
          </a:p>
        </p:txBody>
      </p:sp>
      <p:sp>
        <p:nvSpPr>
          <p:cNvPr id="4" name="TextBox 27">
            <a:extLst>
              <a:ext uri="{FF2B5EF4-FFF2-40B4-BE49-F238E27FC236}">
                <a16:creationId xmlns:a16="http://schemas.microsoft.com/office/drawing/2014/main" id="{7087C629-9457-D535-3031-9A91CCFA1CEB}"/>
              </a:ext>
            </a:extLst>
          </p:cNvPr>
          <p:cNvSpPr txBox="1"/>
          <p:nvPr/>
        </p:nvSpPr>
        <p:spPr>
          <a:xfrm>
            <a:off x="5639925" y="509697"/>
            <a:ext cx="5542500"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kern="100">
                <a:latin typeface="Aptos Display"/>
                <a:ea typeface="Calibri"/>
                <a:cs typeface="Times New Roman"/>
              </a:rPr>
              <a:t>360 Feedback</a:t>
            </a:r>
            <a:endParaRPr lang="en-GB" sz="2000" b="1" kern="100" dirty="0">
              <a:latin typeface="Aptos Display"/>
              <a:ea typeface="Calibri"/>
              <a:cs typeface="Times New Roman"/>
            </a:endParaRPr>
          </a:p>
        </p:txBody>
      </p:sp>
      <p:pic>
        <p:nvPicPr>
          <p:cNvPr id="8" name="Picture 7" descr="A screenshot of a computer screen&#10;&#10;AI-generated content may be incorrect.">
            <a:extLst>
              <a:ext uri="{FF2B5EF4-FFF2-40B4-BE49-F238E27FC236}">
                <a16:creationId xmlns:a16="http://schemas.microsoft.com/office/drawing/2014/main" id="{4D936338-540B-20EA-F207-54DB33925116}"/>
              </a:ext>
            </a:extLst>
          </p:cNvPr>
          <p:cNvPicPr>
            <a:picLocks noChangeAspect="1"/>
          </p:cNvPicPr>
          <p:nvPr/>
        </p:nvPicPr>
        <p:blipFill>
          <a:blip r:embed="rId3"/>
          <a:stretch>
            <a:fillRect/>
          </a:stretch>
        </p:blipFill>
        <p:spPr>
          <a:xfrm>
            <a:off x="9467617" y="520389"/>
            <a:ext cx="2549448" cy="2750635"/>
          </a:xfrm>
          <a:prstGeom prst="rect">
            <a:avLst/>
          </a:prstGeom>
        </p:spPr>
      </p:pic>
      <p:sp>
        <p:nvSpPr>
          <p:cNvPr id="10" name="TextBox 3">
            <a:extLst>
              <a:ext uri="{FF2B5EF4-FFF2-40B4-BE49-F238E27FC236}">
                <a16:creationId xmlns:a16="http://schemas.microsoft.com/office/drawing/2014/main" id="{0B5C9569-39E6-E60A-90EA-5EA9D90723E8}"/>
              </a:ext>
            </a:extLst>
          </p:cNvPr>
          <p:cNvSpPr txBox="1"/>
          <p:nvPr/>
        </p:nvSpPr>
        <p:spPr>
          <a:xfrm>
            <a:off x="5640345" y="785074"/>
            <a:ext cx="3752121" cy="23083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kern="100" dirty="0">
                <a:ea typeface="Calibri"/>
                <a:cs typeface="Times New Roman"/>
              </a:rPr>
              <a:t>360 Feedback requests for individuals, parts of the trust, teams or the whole trust can be configured, set </a:t>
            </a:r>
            <a:r>
              <a:rPr lang="en-GB" sz="1600" kern="100">
                <a:ea typeface="Calibri"/>
                <a:cs typeface="Times New Roman"/>
              </a:rPr>
              <a:t>up, managed and viewed </a:t>
            </a:r>
            <a:r>
              <a:rPr lang="en-GB" sz="1600" kern="100" dirty="0">
                <a:ea typeface="Calibri"/>
                <a:cs typeface="Times New Roman"/>
              </a:rPr>
              <a:t>with tailorable options around anonymity and written feedback as well as marker placement, distinguishable in up to three different sets of responses (less senior, peers, more senior).</a:t>
            </a:r>
          </a:p>
        </p:txBody>
      </p:sp>
      <p:pic>
        <p:nvPicPr>
          <p:cNvPr id="11" name="Picture 10" descr="A screenshot of a computer&#10;&#10;AI-generated content may be incorrect.">
            <a:extLst>
              <a:ext uri="{FF2B5EF4-FFF2-40B4-BE49-F238E27FC236}">
                <a16:creationId xmlns:a16="http://schemas.microsoft.com/office/drawing/2014/main" id="{AEEA2A2B-2D51-A9AA-0720-481C941DF400}"/>
              </a:ext>
            </a:extLst>
          </p:cNvPr>
          <p:cNvPicPr>
            <a:picLocks noChangeAspect="1"/>
          </p:cNvPicPr>
          <p:nvPr/>
        </p:nvPicPr>
        <p:blipFill>
          <a:blip r:embed="rId4"/>
          <a:stretch>
            <a:fillRect/>
          </a:stretch>
        </p:blipFill>
        <p:spPr>
          <a:xfrm>
            <a:off x="5685030" y="4617883"/>
            <a:ext cx="6416133" cy="2054845"/>
          </a:xfrm>
          <a:prstGeom prst="rect">
            <a:avLst/>
          </a:prstGeom>
        </p:spPr>
      </p:pic>
      <p:sp>
        <p:nvSpPr>
          <p:cNvPr id="12" name="TextBox 27">
            <a:extLst>
              <a:ext uri="{FF2B5EF4-FFF2-40B4-BE49-F238E27FC236}">
                <a16:creationId xmlns:a16="http://schemas.microsoft.com/office/drawing/2014/main" id="{63BA9341-858B-EBAA-EAB4-97E56AD11E6B}"/>
              </a:ext>
            </a:extLst>
          </p:cNvPr>
          <p:cNvSpPr txBox="1"/>
          <p:nvPr/>
        </p:nvSpPr>
        <p:spPr>
          <a:xfrm>
            <a:off x="5639925" y="3232453"/>
            <a:ext cx="5542500"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kern="100">
                <a:latin typeface="Aptos Display"/>
                <a:ea typeface="Calibri"/>
                <a:cs typeface="Times New Roman"/>
              </a:rPr>
              <a:t>Johari/Reflective Windows</a:t>
            </a:r>
            <a:endParaRPr lang="en-GB" sz="2000" b="1" kern="100" dirty="0">
              <a:latin typeface="Aptos Display"/>
              <a:ea typeface="Calibri"/>
              <a:cs typeface="Times New Roman"/>
            </a:endParaRPr>
          </a:p>
        </p:txBody>
      </p:sp>
      <p:sp>
        <p:nvSpPr>
          <p:cNvPr id="14" name="TextBox 3">
            <a:extLst>
              <a:ext uri="{FF2B5EF4-FFF2-40B4-BE49-F238E27FC236}">
                <a16:creationId xmlns:a16="http://schemas.microsoft.com/office/drawing/2014/main" id="{5ED35499-52D8-FC76-389E-68169CF9D4F3}"/>
              </a:ext>
            </a:extLst>
          </p:cNvPr>
          <p:cNvSpPr txBox="1"/>
          <p:nvPr/>
        </p:nvSpPr>
        <p:spPr>
          <a:xfrm>
            <a:off x="5640345" y="3535707"/>
            <a:ext cx="6242560" cy="10772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kern="100" dirty="0">
                <a:ea typeface="Calibri"/>
                <a:cs typeface="Times New Roman"/>
              </a:rPr>
              <a:t>A deeper analysis tool than 360 Feedback, these can be set up to explore an individual's characteristics, or the culture of a team, school or the whole organisation. Templates are included, but as with everything else, it is completely configurable.</a:t>
            </a:r>
          </a:p>
        </p:txBody>
      </p:sp>
      <p:pic>
        <p:nvPicPr>
          <p:cNvPr id="17" name="Picture 16" descr="Vacancies – The Cam Academy Trust">
            <a:extLst>
              <a:ext uri="{FF2B5EF4-FFF2-40B4-BE49-F238E27FC236}">
                <a16:creationId xmlns:a16="http://schemas.microsoft.com/office/drawing/2014/main" id="{125C1037-1EF2-6CC3-A780-EF7B50AE09E9}"/>
              </a:ext>
            </a:extLst>
          </p:cNvPr>
          <p:cNvPicPr>
            <a:picLocks noChangeAspect="1"/>
          </p:cNvPicPr>
          <p:nvPr/>
        </p:nvPicPr>
        <p:blipFill>
          <a:blip r:embed="rId5"/>
          <a:stretch>
            <a:fillRect/>
          </a:stretch>
        </p:blipFill>
        <p:spPr>
          <a:xfrm>
            <a:off x="-2645" y="7939"/>
            <a:ext cx="534460" cy="502708"/>
          </a:xfrm>
          <a:prstGeom prst="rect">
            <a:avLst/>
          </a:prstGeom>
        </p:spPr>
      </p:pic>
      <p:pic>
        <p:nvPicPr>
          <p:cNvPr id="19" name="Picture 18" descr="Blue text on a white background&#10;&#10;AI-generated content may be incorrect.">
            <a:extLst>
              <a:ext uri="{FF2B5EF4-FFF2-40B4-BE49-F238E27FC236}">
                <a16:creationId xmlns:a16="http://schemas.microsoft.com/office/drawing/2014/main" id="{6E17934B-9272-1082-543A-4A5EA56B2E59}"/>
              </a:ext>
            </a:extLst>
          </p:cNvPr>
          <p:cNvPicPr>
            <a:picLocks noChangeAspect="1"/>
          </p:cNvPicPr>
          <p:nvPr/>
        </p:nvPicPr>
        <p:blipFill>
          <a:blip r:embed="rId6"/>
          <a:stretch>
            <a:fillRect/>
          </a:stretch>
        </p:blipFill>
        <p:spPr>
          <a:xfrm>
            <a:off x="611188" y="11113"/>
            <a:ext cx="1698625" cy="496359"/>
          </a:xfrm>
          <a:prstGeom prst="rect">
            <a:avLst/>
          </a:prstGeom>
        </p:spPr>
      </p:pic>
    </p:spTree>
    <p:extLst>
      <p:ext uri="{BB962C8B-B14F-4D97-AF65-F5344CB8AC3E}">
        <p14:creationId xmlns:p14="http://schemas.microsoft.com/office/powerpoint/2010/main" val="3270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41C5B-4BDE-A8CF-7FFF-E901D813E12E}"/>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B422FAC2-7BF5-7BCF-742C-0F896E4CC156}"/>
              </a:ext>
            </a:extLst>
          </p:cNvPr>
          <p:cNvSpPr txBox="1"/>
          <p:nvPr/>
        </p:nvSpPr>
        <p:spPr>
          <a:xfrm>
            <a:off x="2155553" y="-2622"/>
            <a:ext cx="8162526" cy="461665"/>
          </a:xfrm>
          <a:prstGeom prst="rect">
            <a:avLst/>
          </a:prstGeom>
          <a:noFill/>
        </p:spPr>
        <p:txBody>
          <a:bodyPr wrap="square" lIns="91440" tIns="45720" rIns="91440" bIns="45720" rtlCol="0" anchor="t">
            <a:spAutoFit/>
          </a:bodyPr>
          <a:lstStyle/>
          <a:p>
            <a:pPr algn="ctr"/>
            <a:r>
              <a:rPr lang="en-GB" sz="2400" b="1" kern="100">
                <a:solidFill>
                  <a:srgbClr val="00A5D7"/>
                </a:solidFill>
                <a:latin typeface="+mj-lt"/>
                <a:ea typeface="Calibri"/>
                <a:cs typeface="Times New Roman"/>
              </a:rPr>
              <a:t>Reporting and Beyond the </a:t>
            </a:r>
            <a:r>
              <a:rPr lang="en-GB" sz="2400" b="1" kern="100" dirty="0">
                <a:solidFill>
                  <a:srgbClr val="00A5D7"/>
                </a:solidFill>
                <a:latin typeface="+mj-lt"/>
                <a:ea typeface="Calibri"/>
                <a:cs typeface="Times New Roman"/>
              </a:rPr>
              <a:t>Basics</a:t>
            </a:r>
            <a:endParaRPr lang="en-GB" sz="2400" b="1" kern="100" dirty="0">
              <a:solidFill>
                <a:srgbClr val="00A5D7"/>
              </a:solidFill>
              <a:effectLst/>
              <a:latin typeface="+mj-lt"/>
              <a:ea typeface="Calibri" panose="020F0502020204030204" pitchFamily="34" charset="0"/>
              <a:cs typeface="Times New Roman" panose="02020603050405020304" pitchFamily="18" charset="0"/>
            </a:endParaRPr>
          </a:p>
        </p:txBody>
      </p:sp>
      <p:sp>
        <p:nvSpPr>
          <p:cNvPr id="2" name="TextBox 3">
            <a:extLst>
              <a:ext uri="{FF2B5EF4-FFF2-40B4-BE49-F238E27FC236}">
                <a16:creationId xmlns:a16="http://schemas.microsoft.com/office/drawing/2014/main" id="{DF15746B-42A9-91F5-884C-C009AD1A2C51}"/>
              </a:ext>
            </a:extLst>
          </p:cNvPr>
          <p:cNvSpPr txBox="1"/>
          <p:nvPr/>
        </p:nvSpPr>
        <p:spPr>
          <a:xfrm>
            <a:off x="129785" y="859415"/>
            <a:ext cx="5963778" cy="162541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kern="100" dirty="0">
                <a:ea typeface="Calibri"/>
                <a:cs typeface="Times New Roman"/>
              </a:rPr>
              <a:t>All data tables within the system can be exported as CSV files and a full download of all user data can be performed at any point, changes made in excel and then re-uploaded allowing bulk changes (for re-categorisations of data, new data fields being added, schools being added or leaving etc) in addition </a:t>
            </a:r>
            <a:r>
              <a:rPr lang="en-GB" sz="1600" kern="100">
                <a:ea typeface="Calibri"/>
                <a:cs typeface="Times New Roman"/>
              </a:rPr>
              <a:t>to making individual changes.</a:t>
            </a:r>
            <a:endParaRPr lang="en-GB" sz="1600" kern="100" dirty="0">
              <a:ea typeface="Calibri"/>
              <a:cs typeface="Times New Roman"/>
            </a:endParaRPr>
          </a:p>
        </p:txBody>
      </p:sp>
      <p:sp>
        <p:nvSpPr>
          <p:cNvPr id="3" name="TextBox 27">
            <a:extLst>
              <a:ext uri="{FF2B5EF4-FFF2-40B4-BE49-F238E27FC236}">
                <a16:creationId xmlns:a16="http://schemas.microsoft.com/office/drawing/2014/main" id="{76685FB1-66C0-5AC3-E28C-1C44A4AC43CD}"/>
              </a:ext>
            </a:extLst>
          </p:cNvPr>
          <p:cNvSpPr txBox="1"/>
          <p:nvPr/>
        </p:nvSpPr>
        <p:spPr>
          <a:xfrm>
            <a:off x="120072" y="509698"/>
            <a:ext cx="5542500"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kern="100">
                <a:latin typeface="Aptos Display"/>
                <a:ea typeface="Calibri"/>
                <a:cs typeface="Times New Roman"/>
              </a:rPr>
              <a:t>Exporting Data</a:t>
            </a:r>
            <a:endParaRPr lang="en-GB" sz="2000" b="1" kern="100" dirty="0">
              <a:latin typeface="Aptos Display"/>
              <a:ea typeface="Calibri"/>
              <a:cs typeface="Times New Roman"/>
            </a:endParaRPr>
          </a:p>
        </p:txBody>
      </p:sp>
      <p:sp>
        <p:nvSpPr>
          <p:cNvPr id="4" name="TextBox 27">
            <a:extLst>
              <a:ext uri="{FF2B5EF4-FFF2-40B4-BE49-F238E27FC236}">
                <a16:creationId xmlns:a16="http://schemas.microsoft.com/office/drawing/2014/main" id="{4362E57A-2F50-8CED-B791-0CEE2409222B}"/>
              </a:ext>
            </a:extLst>
          </p:cNvPr>
          <p:cNvSpPr txBox="1"/>
          <p:nvPr/>
        </p:nvSpPr>
        <p:spPr>
          <a:xfrm>
            <a:off x="6188193" y="509697"/>
            <a:ext cx="5542500"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kern="100">
                <a:latin typeface="Aptos Display"/>
                <a:ea typeface="Calibri"/>
                <a:cs typeface="Times New Roman"/>
              </a:rPr>
              <a:t>Help and Guidance</a:t>
            </a:r>
            <a:endParaRPr lang="en-GB" sz="2000" b="1" kern="100" dirty="0">
              <a:latin typeface="Aptos Display"/>
              <a:ea typeface="Calibri"/>
              <a:cs typeface="Times New Roman"/>
            </a:endParaRPr>
          </a:p>
        </p:txBody>
      </p:sp>
      <p:sp>
        <p:nvSpPr>
          <p:cNvPr id="16" name="TextBox 3">
            <a:extLst>
              <a:ext uri="{FF2B5EF4-FFF2-40B4-BE49-F238E27FC236}">
                <a16:creationId xmlns:a16="http://schemas.microsoft.com/office/drawing/2014/main" id="{95CEFBAC-0A02-8775-940B-70009173DD1F}"/>
              </a:ext>
            </a:extLst>
          </p:cNvPr>
          <p:cNvSpPr txBox="1"/>
          <p:nvPr/>
        </p:nvSpPr>
        <p:spPr>
          <a:xfrm>
            <a:off x="6188614" y="850122"/>
            <a:ext cx="6093875" cy="107721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kern="100" dirty="0">
                <a:ea typeface="Calibri"/>
                <a:cs typeface="Times New Roman"/>
              </a:rPr>
              <a:t>Guidance can be uploaded into the system or linked to external </a:t>
            </a:r>
            <a:r>
              <a:rPr lang="en-GB" sz="1600" kern="100">
                <a:ea typeface="Calibri"/>
                <a:cs typeface="Times New Roman"/>
              </a:rPr>
              <a:t>URLs such as Teachers Standards. There is also a dedicated help page with searchable articles </a:t>
            </a:r>
            <a:r>
              <a:rPr lang="en-GB" sz="1600" kern="100" dirty="0">
                <a:ea typeface="Calibri"/>
                <a:cs typeface="Times New Roman"/>
              </a:rPr>
              <a:t>and custom videos can be made which reflect the trust's specific configuration of the software.</a:t>
            </a:r>
          </a:p>
        </p:txBody>
      </p:sp>
      <p:pic>
        <p:nvPicPr>
          <p:cNvPr id="17" name="Picture 16" descr="A screenshot of a computer&#10;&#10;AI-generated content may be incorrect.">
            <a:extLst>
              <a:ext uri="{FF2B5EF4-FFF2-40B4-BE49-F238E27FC236}">
                <a16:creationId xmlns:a16="http://schemas.microsoft.com/office/drawing/2014/main" id="{46391D90-E345-8E7A-E666-D886117C50D2}"/>
              </a:ext>
            </a:extLst>
          </p:cNvPr>
          <p:cNvPicPr>
            <a:picLocks noChangeAspect="1"/>
          </p:cNvPicPr>
          <p:nvPr/>
        </p:nvPicPr>
        <p:blipFill>
          <a:blip r:embed="rId2"/>
          <a:stretch>
            <a:fillRect/>
          </a:stretch>
        </p:blipFill>
        <p:spPr>
          <a:xfrm>
            <a:off x="6304730" y="2053682"/>
            <a:ext cx="5697125" cy="4525537"/>
          </a:xfrm>
          <a:prstGeom prst="rect">
            <a:avLst/>
          </a:prstGeom>
        </p:spPr>
      </p:pic>
      <p:pic>
        <p:nvPicPr>
          <p:cNvPr id="18" name="Picture 17" descr="A screenshot of a computer&#10;&#10;AI-generated content may be incorrect.">
            <a:extLst>
              <a:ext uri="{FF2B5EF4-FFF2-40B4-BE49-F238E27FC236}">
                <a16:creationId xmlns:a16="http://schemas.microsoft.com/office/drawing/2014/main" id="{D8BF4EA2-DECA-5B9C-F988-EA52769AE89C}"/>
              </a:ext>
            </a:extLst>
          </p:cNvPr>
          <p:cNvPicPr>
            <a:picLocks noChangeAspect="1"/>
          </p:cNvPicPr>
          <p:nvPr/>
        </p:nvPicPr>
        <p:blipFill>
          <a:blip r:embed="rId3"/>
          <a:stretch>
            <a:fillRect/>
          </a:stretch>
        </p:blipFill>
        <p:spPr>
          <a:xfrm>
            <a:off x="174005" y="3310285"/>
            <a:ext cx="3257551" cy="3471283"/>
          </a:xfrm>
          <a:prstGeom prst="rect">
            <a:avLst/>
          </a:prstGeom>
        </p:spPr>
      </p:pic>
      <p:sp>
        <p:nvSpPr>
          <p:cNvPr id="19" name="TextBox 27">
            <a:extLst>
              <a:ext uri="{FF2B5EF4-FFF2-40B4-BE49-F238E27FC236}">
                <a16:creationId xmlns:a16="http://schemas.microsoft.com/office/drawing/2014/main" id="{32245C14-66A1-925A-7394-BA068BCC2136}"/>
              </a:ext>
            </a:extLst>
          </p:cNvPr>
          <p:cNvSpPr txBox="1"/>
          <p:nvPr/>
        </p:nvSpPr>
        <p:spPr>
          <a:xfrm>
            <a:off x="129364" y="2414698"/>
            <a:ext cx="5542500" cy="4001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kern="100">
                <a:latin typeface="Aptos Display"/>
                <a:ea typeface="Calibri"/>
                <a:cs typeface="Times New Roman"/>
              </a:rPr>
              <a:t>Leavers</a:t>
            </a:r>
            <a:endParaRPr lang="en-GB" sz="2000" b="1" kern="100" dirty="0">
              <a:latin typeface="Aptos Display"/>
              <a:ea typeface="Calibri"/>
              <a:cs typeface="Times New Roman"/>
            </a:endParaRPr>
          </a:p>
        </p:txBody>
      </p:sp>
      <p:sp>
        <p:nvSpPr>
          <p:cNvPr id="20" name="TextBox 3">
            <a:extLst>
              <a:ext uri="{FF2B5EF4-FFF2-40B4-BE49-F238E27FC236}">
                <a16:creationId xmlns:a16="http://schemas.microsoft.com/office/drawing/2014/main" id="{D79EE05F-B27F-7439-41E3-CCC6832AF4B9}"/>
              </a:ext>
            </a:extLst>
          </p:cNvPr>
          <p:cNvSpPr txBox="1"/>
          <p:nvPr/>
        </p:nvSpPr>
        <p:spPr>
          <a:xfrm>
            <a:off x="129785" y="2717951"/>
            <a:ext cx="6186802" cy="59406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kern="100" dirty="0">
                <a:ea typeface="Calibri"/>
                <a:cs typeface="Times New Roman"/>
              </a:rPr>
              <a:t>Detailed Leaver information can be </a:t>
            </a:r>
            <a:r>
              <a:rPr lang="en-GB" sz="1600" kern="100" dirty="0" err="1">
                <a:ea typeface="Calibri"/>
                <a:cs typeface="Times New Roman"/>
              </a:rPr>
              <a:t>captured</a:t>
            </a:r>
            <a:r>
              <a:rPr lang="en-GB" sz="1600" kern="100" dirty="0">
                <a:ea typeface="Calibri"/>
                <a:cs typeface="Times New Roman"/>
              </a:rPr>
              <a:t> and direct reports can be easily bulk re-assigned to a new manager. Previous leavers who</a:t>
            </a:r>
          </a:p>
        </p:txBody>
      </p:sp>
      <p:sp>
        <p:nvSpPr>
          <p:cNvPr id="21" name="TextBox 3">
            <a:extLst>
              <a:ext uri="{FF2B5EF4-FFF2-40B4-BE49-F238E27FC236}">
                <a16:creationId xmlns:a16="http://schemas.microsoft.com/office/drawing/2014/main" id="{F641CADD-FA0D-45CC-5EFC-AADA024FB10B}"/>
              </a:ext>
            </a:extLst>
          </p:cNvPr>
          <p:cNvSpPr txBox="1"/>
          <p:nvPr/>
        </p:nvSpPr>
        <p:spPr>
          <a:xfrm>
            <a:off x="3503028" y="3229048"/>
            <a:ext cx="2702047" cy="132343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kern="100" dirty="0">
                <a:ea typeface="Calibri"/>
                <a:cs typeface="Times New Roman"/>
              </a:rPr>
              <a:t>rejoin can also be re-</a:t>
            </a:r>
            <a:r>
              <a:rPr lang="en-GB" sz="1600" kern="100">
                <a:ea typeface="Calibri"/>
                <a:cs typeface="Times New Roman"/>
              </a:rPr>
              <a:t>activated (subject to the trusts</a:t>
            </a:r>
            <a:r>
              <a:rPr lang="en-GB" sz="1600" kern="100" dirty="0">
                <a:ea typeface="Calibri"/>
                <a:cs typeface="Times New Roman"/>
              </a:rPr>
              <a:t> data retention policy) and Exit Interviews captured within the system as well.</a:t>
            </a:r>
          </a:p>
        </p:txBody>
      </p:sp>
      <p:sp>
        <p:nvSpPr>
          <p:cNvPr id="23" name="Rectangle: Rounded Corners 22">
            <a:extLst>
              <a:ext uri="{FF2B5EF4-FFF2-40B4-BE49-F238E27FC236}">
                <a16:creationId xmlns:a16="http://schemas.microsoft.com/office/drawing/2014/main" id="{61CC6477-5DE0-A5C7-CD63-913D0B18F398}"/>
              </a:ext>
            </a:extLst>
          </p:cNvPr>
          <p:cNvSpPr/>
          <p:nvPr/>
        </p:nvSpPr>
        <p:spPr>
          <a:xfrm>
            <a:off x="3506266" y="4561879"/>
            <a:ext cx="2585165" cy="2129885"/>
          </a:xfrm>
          <a:prstGeom prst="roundRect">
            <a:avLst/>
          </a:prstGeom>
          <a:solidFill>
            <a:srgbClr val="FFEBEB"/>
          </a:solidFill>
          <a:ln>
            <a:solidFill>
              <a:srgbClr val="FF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291E3E2A-1FD4-2297-D09C-477ABA8A1064}"/>
              </a:ext>
            </a:extLst>
          </p:cNvPr>
          <p:cNvSpPr txBox="1"/>
          <p:nvPr/>
        </p:nvSpPr>
        <p:spPr>
          <a:xfrm>
            <a:off x="3591473" y="4559800"/>
            <a:ext cx="2493656" cy="2062103"/>
          </a:xfrm>
          <a:prstGeom prst="rect">
            <a:avLst/>
          </a:prstGeom>
          <a:noFill/>
        </p:spPr>
        <p:txBody>
          <a:bodyPr wrap="square" lIns="91440" tIns="45720" rIns="91440" bIns="45720" rtlCol="0" anchor="t">
            <a:spAutoFit/>
          </a:bodyPr>
          <a:lstStyle/>
          <a:p>
            <a:r>
              <a:rPr lang="en-GB" sz="1600" b="1" kern="100" dirty="0">
                <a:latin typeface="+mj-lt"/>
                <a:ea typeface="Calibri"/>
                <a:cs typeface="Times New Roman"/>
              </a:rPr>
              <a:t>Configuration: </a:t>
            </a:r>
            <a:r>
              <a:rPr lang="en-GB" sz="1600" kern="100" dirty="0">
                <a:latin typeface="+mj-lt"/>
                <a:ea typeface="Calibri"/>
                <a:cs typeface="Times New Roman"/>
              </a:rPr>
              <a:t>The categories for leavers can be configured with two different levels of detail allowing comprehensive reporting, allowing genuine understanding of the mix of turnover as well as patterns.</a:t>
            </a:r>
          </a:p>
        </p:txBody>
      </p:sp>
      <p:pic>
        <p:nvPicPr>
          <p:cNvPr id="28" name="Picture 27" descr="Vacancies – The Cam Academy Trust">
            <a:extLst>
              <a:ext uri="{FF2B5EF4-FFF2-40B4-BE49-F238E27FC236}">
                <a16:creationId xmlns:a16="http://schemas.microsoft.com/office/drawing/2014/main" id="{364DB914-A6EB-0016-EE77-87CED27F41C0}"/>
              </a:ext>
            </a:extLst>
          </p:cNvPr>
          <p:cNvPicPr>
            <a:picLocks noChangeAspect="1"/>
          </p:cNvPicPr>
          <p:nvPr/>
        </p:nvPicPr>
        <p:blipFill>
          <a:blip r:embed="rId4"/>
          <a:stretch>
            <a:fillRect/>
          </a:stretch>
        </p:blipFill>
        <p:spPr>
          <a:xfrm>
            <a:off x="-2645" y="7939"/>
            <a:ext cx="534460" cy="502708"/>
          </a:xfrm>
          <a:prstGeom prst="rect">
            <a:avLst/>
          </a:prstGeom>
        </p:spPr>
      </p:pic>
      <p:pic>
        <p:nvPicPr>
          <p:cNvPr id="30" name="Picture 29" descr="Blue text on a white background&#10;&#10;AI-generated content may be incorrect.">
            <a:extLst>
              <a:ext uri="{FF2B5EF4-FFF2-40B4-BE49-F238E27FC236}">
                <a16:creationId xmlns:a16="http://schemas.microsoft.com/office/drawing/2014/main" id="{19C59033-8976-03E3-A39E-37EB0CB447D5}"/>
              </a:ext>
            </a:extLst>
          </p:cNvPr>
          <p:cNvPicPr>
            <a:picLocks noChangeAspect="1"/>
          </p:cNvPicPr>
          <p:nvPr/>
        </p:nvPicPr>
        <p:blipFill>
          <a:blip r:embed="rId5"/>
          <a:stretch>
            <a:fillRect/>
          </a:stretch>
        </p:blipFill>
        <p:spPr>
          <a:xfrm>
            <a:off x="611188" y="11113"/>
            <a:ext cx="1698625" cy="496359"/>
          </a:xfrm>
          <a:prstGeom prst="rect">
            <a:avLst/>
          </a:prstGeom>
        </p:spPr>
      </p:pic>
    </p:spTree>
    <p:extLst>
      <p:ext uri="{BB962C8B-B14F-4D97-AF65-F5344CB8AC3E}">
        <p14:creationId xmlns:p14="http://schemas.microsoft.com/office/powerpoint/2010/main" val="293419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D67F-C59D-F8B3-05F0-BD8A9664209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E2AAD89-DF61-D88A-0812-10F40BF0CE70}"/>
              </a:ext>
            </a:extLst>
          </p:cNvPr>
          <p:cNvSpPr txBox="1"/>
          <p:nvPr/>
        </p:nvSpPr>
        <p:spPr>
          <a:xfrm>
            <a:off x="2188348" y="-1975"/>
            <a:ext cx="8619053" cy="461665"/>
          </a:xfrm>
          <a:prstGeom prst="rect">
            <a:avLst/>
          </a:prstGeom>
          <a:noFill/>
        </p:spPr>
        <p:txBody>
          <a:bodyPr wrap="square" lIns="91440" tIns="45720" rIns="91440" bIns="45720" rtlCol="0" anchor="t">
            <a:spAutoFit/>
          </a:bodyPr>
          <a:lstStyle/>
          <a:p>
            <a:pPr algn="ctr"/>
            <a:r>
              <a:rPr lang="en-GB" sz="2400" b="1" kern="100">
                <a:solidFill>
                  <a:srgbClr val="00438B"/>
                </a:solidFill>
                <a:ea typeface="Calibri"/>
                <a:cs typeface="Times New Roman"/>
              </a:rPr>
              <a:t>Proposed Guidance for Everyone: Listening</a:t>
            </a:r>
            <a:r>
              <a:rPr lang="en-GB" sz="2400" b="1" kern="100">
                <a:solidFill>
                  <a:srgbClr val="00438B"/>
                </a:solidFill>
                <a:latin typeface="+mn-lt"/>
                <a:ea typeface="Calibri"/>
                <a:cs typeface="Times New Roman"/>
              </a:rPr>
              <a:t> Staircase Model</a:t>
            </a:r>
          </a:p>
        </p:txBody>
      </p:sp>
      <p:sp>
        <p:nvSpPr>
          <p:cNvPr id="7" name="TextBox 6">
            <a:extLst>
              <a:ext uri="{FF2B5EF4-FFF2-40B4-BE49-F238E27FC236}">
                <a16:creationId xmlns:a16="http://schemas.microsoft.com/office/drawing/2014/main" id="{095C3B35-E368-310D-5BBF-9DA1DF65C69D}"/>
              </a:ext>
            </a:extLst>
          </p:cNvPr>
          <p:cNvSpPr txBox="1"/>
          <p:nvPr/>
        </p:nvSpPr>
        <p:spPr>
          <a:xfrm>
            <a:off x="142253" y="4858271"/>
            <a:ext cx="11907489" cy="1738938"/>
          </a:xfrm>
          <a:prstGeom prst="rect">
            <a:avLst/>
          </a:prstGeom>
          <a:noFill/>
        </p:spPr>
        <p:txBody>
          <a:bodyPr wrap="square" lIns="91440" tIns="45720" rIns="91440" bIns="45720" rtlCol="0" anchor="t">
            <a:spAutoFit/>
          </a:bodyPr>
          <a:lstStyle/>
          <a:p>
            <a:r>
              <a:rPr lang="en-GB" sz="1600" b="1">
                <a:solidFill>
                  <a:srgbClr val="008CAD"/>
                </a:solidFill>
              </a:rPr>
              <a:t>2. Pretend listening</a:t>
            </a:r>
            <a:r>
              <a:rPr lang="en-GB" sz="1600">
                <a:solidFill>
                  <a:srgbClr val="0090D8"/>
                </a:solidFill>
              </a:rPr>
              <a:t> </a:t>
            </a:r>
            <a:r>
              <a:rPr lang="en-GB" sz="1600"/>
              <a:t>– we may use body language that shows we are engaged and listening to what is being said, but our mind is probably elsewhere – either intentionally or because we have something else to concentrate on. We will eventually get caught out if we use pretend listening because we either have to ask the other person to repeat what was said or, we get a question from them that we can’t answer or an action that we will be unable to carry out.</a:t>
            </a:r>
          </a:p>
          <a:p>
            <a:endParaRPr lang="en-GB" sz="1100">
              <a:solidFill>
                <a:srgbClr val="00A5D7"/>
              </a:solidFill>
            </a:endParaRPr>
          </a:p>
          <a:p>
            <a:r>
              <a:rPr lang="en-GB" sz="1600" b="1">
                <a:solidFill>
                  <a:srgbClr val="00A5D7"/>
                </a:solidFill>
              </a:rPr>
              <a:t>1. Ignoring</a:t>
            </a:r>
            <a:r>
              <a:rPr lang="en-GB" sz="1600">
                <a:solidFill>
                  <a:srgbClr val="00B0F0"/>
                </a:solidFill>
              </a:rPr>
              <a:t> </a:t>
            </a:r>
            <a:r>
              <a:rPr lang="en-GB" sz="1600"/>
              <a:t>– we completely ignore what has been said, our body language likely shows this is the case too. For example, we may look away, do something else and not engage with the person who is communicating with us.</a:t>
            </a:r>
          </a:p>
        </p:txBody>
      </p:sp>
      <p:sp>
        <p:nvSpPr>
          <p:cNvPr id="8" name="TextBox 7">
            <a:extLst>
              <a:ext uri="{FF2B5EF4-FFF2-40B4-BE49-F238E27FC236}">
                <a16:creationId xmlns:a16="http://schemas.microsoft.com/office/drawing/2014/main" id="{DD33835B-9BF0-F7EB-FEAF-6C21E344832D}"/>
              </a:ext>
            </a:extLst>
          </p:cNvPr>
          <p:cNvSpPr txBox="1"/>
          <p:nvPr/>
        </p:nvSpPr>
        <p:spPr>
          <a:xfrm>
            <a:off x="1653816" y="4250839"/>
            <a:ext cx="10461726" cy="584775"/>
          </a:xfrm>
          <a:prstGeom prst="rect">
            <a:avLst/>
          </a:prstGeom>
          <a:noFill/>
        </p:spPr>
        <p:txBody>
          <a:bodyPr wrap="square" lIns="91440" tIns="45720" rIns="91440" bIns="45720" rtlCol="0" anchor="t">
            <a:spAutoFit/>
          </a:bodyPr>
          <a:lstStyle/>
          <a:p>
            <a:r>
              <a:rPr lang="en-GB" sz="1600" b="1">
                <a:solidFill>
                  <a:srgbClr val="0074A3"/>
                </a:solidFill>
              </a:rPr>
              <a:t>3. Selective listening</a:t>
            </a:r>
            <a:r>
              <a:rPr lang="en-GB" sz="1600">
                <a:solidFill>
                  <a:srgbClr val="0070C0"/>
                </a:solidFill>
              </a:rPr>
              <a:t> </a:t>
            </a:r>
            <a:r>
              <a:rPr lang="en-GB" sz="1600"/>
              <a:t>– Here we do the same as pretend listing in that we show that we are listening through body language, but we do hear certain parts or engage on occasions. These are times where what is being said interests us.</a:t>
            </a:r>
          </a:p>
        </p:txBody>
      </p:sp>
      <p:sp>
        <p:nvSpPr>
          <p:cNvPr id="9" name="TextBox 8">
            <a:extLst>
              <a:ext uri="{FF2B5EF4-FFF2-40B4-BE49-F238E27FC236}">
                <a16:creationId xmlns:a16="http://schemas.microsoft.com/office/drawing/2014/main" id="{0B0942C5-653E-0C5B-77F0-08EC5A1E606E}"/>
              </a:ext>
            </a:extLst>
          </p:cNvPr>
          <p:cNvSpPr txBox="1"/>
          <p:nvPr/>
        </p:nvSpPr>
        <p:spPr>
          <a:xfrm>
            <a:off x="6396218" y="656705"/>
            <a:ext cx="5719325" cy="2554545"/>
          </a:xfrm>
          <a:prstGeom prst="rect">
            <a:avLst/>
          </a:prstGeom>
          <a:noFill/>
        </p:spPr>
        <p:txBody>
          <a:bodyPr wrap="square" lIns="91440" tIns="45720" rIns="91440" bIns="45720" rtlCol="0" anchor="t">
            <a:spAutoFit/>
          </a:bodyPr>
          <a:lstStyle/>
          <a:p>
            <a:r>
              <a:rPr lang="en-GB" sz="1600" b="1">
                <a:solidFill>
                  <a:srgbClr val="00438B"/>
                </a:solidFill>
              </a:rPr>
              <a:t>5. Empathetic listening</a:t>
            </a:r>
            <a:r>
              <a:rPr lang="en-GB" sz="1600">
                <a:solidFill>
                  <a:srgbClr val="002060"/>
                </a:solidFill>
              </a:rPr>
              <a:t> </a:t>
            </a:r>
            <a:r>
              <a:rPr lang="en-GB" sz="1600"/>
              <a:t>– The highest level of listening. When listening empathetically, we listen to not just to the words and the facts but focus on understanding the message from speaker’s frame of reference. This allows us to shift from “our perception” to “their perspective”. It means trying to see things through the eyes of the person communicating with us. Their feelings, logic and context, why are they communicating this and how do they want you to feel about it. Techniques such as paraphrasing and acknowledging the speaker’s emotions are helpful to ensuring the understanding is shared.</a:t>
            </a:r>
          </a:p>
        </p:txBody>
      </p:sp>
      <p:sp>
        <p:nvSpPr>
          <p:cNvPr id="10" name="TextBox 9">
            <a:extLst>
              <a:ext uri="{FF2B5EF4-FFF2-40B4-BE49-F238E27FC236}">
                <a16:creationId xmlns:a16="http://schemas.microsoft.com/office/drawing/2014/main" id="{9E215B65-86C5-807A-8A38-F86EF316C01F}"/>
              </a:ext>
            </a:extLst>
          </p:cNvPr>
          <p:cNvSpPr txBox="1"/>
          <p:nvPr/>
        </p:nvSpPr>
        <p:spPr>
          <a:xfrm>
            <a:off x="3832979" y="3173621"/>
            <a:ext cx="8282563" cy="1077218"/>
          </a:xfrm>
          <a:prstGeom prst="rect">
            <a:avLst/>
          </a:prstGeom>
          <a:noFill/>
        </p:spPr>
        <p:txBody>
          <a:bodyPr wrap="square" lIns="91440" tIns="45720" rIns="91440" bIns="45720" rtlCol="0" anchor="t">
            <a:spAutoFit/>
          </a:bodyPr>
          <a:lstStyle/>
          <a:p>
            <a:r>
              <a:rPr lang="en-GB" sz="1600" b="1">
                <a:solidFill>
                  <a:srgbClr val="005B97"/>
                </a:solidFill>
              </a:rPr>
              <a:t>4. Attentive listening</a:t>
            </a:r>
            <a:r>
              <a:rPr lang="en-GB" sz="1600">
                <a:solidFill>
                  <a:srgbClr val="004890"/>
                </a:solidFill>
              </a:rPr>
              <a:t> </a:t>
            </a:r>
            <a:r>
              <a:rPr lang="en-GB" sz="1600"/>
              <a:t>– The listener is fully focused on the literal content and words of the speaker, paying close attention to what is being said, ensuring factual accuracy. This means that we are concentrating on what is being said and responding appropriately. We will also be using the right body language to show that we are listening.</a:t>
            </a:r>
          </a:p>
        </p:txBody>
      </p:sp>
      <p:sp>
        <p:nvSpPr>
          <p:cNvPr id="2" name="TextBox 1">
            <a:extLst>
              <a:ext uri="{FF2B5EF4-FFF2-40B4-BE49-F238E27FC236}">
                <a16:creationId xmlns:a16="http://schemas.microsoft.com/office/drawing/2014/main" id="{24F30D4A-1ED6-A363-D587-6D32486F5948}"/>
              </a:ext>
            </a:extLst>
          </p:cNvPr>
          <p:cNvSpPr txBox="1"/>
          <p:nvPr/>
        </p:nvSpPr>
        <p:spPr>
          <a:xfrm>
            <a:off x="76456" y="668913"/>
            <a:ext cx="4413248" cy="923330"/>
          </a:xfrm>
          <a:prstGeom prst="rect">
            <a:avLst/>
          </a:prstGeom>
          <a:noFill/>
        </p:spPr>
        <p:txBody>
          <a:bodyPr wrap="square" rtlCol="0">
            <a:spAutoFit/>
          </a:bodyPr>
          <a:lstStyle/>
          <a:p>
            <a:r>
              <a:rPr lang="en-GB" kern="100">
                <a:ea typeface="Calibri" panose="020F0502020204030204" pitchFamily="34" charset="0"/>
                <a:cs typeface="Times New Roman" panose="02020603050405020304" pitchFamily="18" charset="0"/>
              </a:rPr>
              <a:t>The Listening Staircase Model is a helpful way to visualise the different extent to which someone can listen. </a:t>
            </a:r>
            <a:endParaRPr lang="en-GB" kern="100">
              <a:solidFill>
                <a:schemeClr val="tx1"/>
              </a:solidFill>
              <a:latin typeface="+mn-lt"/>
              <a:ea typeface="Calibri" panose="020F0502020204030204" pitchFamily="34" charset="0"/>
              <a:cs typeface="Times New Roman" panose="02020603050405020304" pitchFamily="18" charset="0"/>
            </a:endParaRPr>
          </a:p>
        </p:txBody>
      </p:sp>
      <p:sp>
        <p:nvSpPr>
          <p:cNvPr id="5" name="Half Frame 4">
            <a:extLst>
              <a:ext uri="{FF2B5EF4-FFF2-40B4-BE49-F238E27FC236}">
                <a16:creationId xmlns:a16="http://schemas.microsoft.com/office/drawing/2014/main" id="{411E3802-3295-1E95-8784-DD24B99329B0}"/>
              </a:ext>
            </a:extLst>
          </p:cNvPr>
          <p:cNvSpPr/>
          <p:nvPr/>
        </p:nvSpPr>
        <p:spPr>
          <a:xfrm>
            <a:off x="472564" y="3725185"/>
            <a:ext cx="1303020" cy="742950"/>
          </a:xfrm>
          <a:prstGeom prst="halfFrame">
            <a:avLst>
              <a:gd name="adj1" fmla="val 10945"/>
              <a:gd name="adj2" fmla="val 9452"/>
            </a:avLst>
          </a:prstGeom>
          <a:solidFill>
            <a:srgbClr val="00A5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Half Frame 10">
            <a:extLst>
              <a:ext uri="{FF2B5EF4-FFF2-40B4-BE49-F238E27FC236}">
                <a16:creationId xmlns:a16="http://schemas.microsoft.com/office/drawing/2014/main" id="{5ABCE551-8D68-2410-6E1D-54F5AE9CCEBD}"/>
              </a:ext>
            </a:extLst>
          </p:cNvPr>
          <p:cNvSpPr/>
          <p:nvPr/>
        </p:nvSpPr>
        <p:spPr>
          <a:xfrm>
            <a:off x="1528696" y="2987711"/>
            <a:ext cx="1303020" cy="742950"/>
          </a:xfrm>
          <a:prstGeom prst="halfFrame">
            <a:avLst>
              <a:gd name="adj1" fmla="val 10945"/>
              <a:gd name="adj2" fmla="val 9452"/>
            </a:avLst>
          </a:prstGeom>
          <a:solidFill>
            <a:srgbClr val="008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Half Frame 11">
            <a:extLst>
              <a:ext uri="{FF2B5EF4-FFF2-40B4-BE49-F238E27FC236}">
                <a16:creationId xmlns:a16="http://schemas.microsoft.com/office/drawing/2014/main" id="{7809B1B0-B6B9-8305-93BB-7306E5031DD0}"/>
              </a:ext>
            </a:extLst>
          </p:cNvPr>
          <p:cNvSpPr/>
          <p:nvPr/>
        </p:nvSpPr>
        <p:spPr>
          <a:xfrm>
            <a:off x="2585731" y="2241891"/>
            <a:ext cx="1303020" cy="742950"/>
          </a:xfrm>
          <a:prstGeom prst="halfFrame">
            <a:avLst>
              <a:gd name="adj1" fmla="val 10945"/>
              <a:gd name="adj2" fmla="val 9452"/>
            </a:avLst>
          </a:prstGeom>
          <a:solidFill>
            <a:srgbClr val="007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Half Frame 12">
            <a:extLst>
              <a:ext uri="{FF2B5EF4-FFF2-40B4-BE49-F238E27FC236}">
                <a16:creationId xmlns:a16="http://schemas.microsoft.com/office/drawing/2014/main" id="{47E3F9E4-5FBF-F780-3716-03AF3F9AA7A3}"/>
              </a:ext>
            </a:extLst>
          </p:cNvPr>
          <p:cNvSpPr/>
          <p:nvPr/>
        </p:nvSpPr>
        <p:spPr>
          <a:xfrm>
            <a:off x="3695826" y="1492771"/>
            <a:ext cx="1303020" cy="742950"/>
          </a:xfrm>
          <a:prstGeom prst="halfFrame">
            <a:avLst>
              <a:gd name="adj1" fmla="val 10945"/>
              <a:gd name="adj2" fmla="val 9452"/>
            </a:avLst>
          </a:prstGeom>
          <a:solidFill>
            <a:srgbClr val="005B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Half Frame 13">
            <a:extLst>
              <a:ext uri="{FF2B5EF4-FFF2-40B4-BE49-F238E27FC236}">
                <a16:creationId xmlns:a16="http://schemas.microsoft.com/office/drawing/2014/main" id="{5D5DB079-1F8F-4CE3-7045-23C49FAE0065}"/>
              </a:ext>
            </a:extLst>
          </p:cNvPr>
          <p:cNvSpPr/>
          <p:nvPr/>
        </p:nvSpPr>
        <p:spPr>
          <a:xfrm>
            <a:off x="4827760" y="752210"/>
            <a:ext cx="1303020" cy="742950"/>
          </a:xfrm>
          <a:prstGeom prst="halfFrame">
            <a:avLst>
              <a:gd name="adj1" fmla="val 10945"/>
              <a:gd name="adj2" fmla="val 9452"/>
            </a:avLst>
          </a:prstGeom>
          <a:solidFill>
            <a:srgbClr val="0043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1D361282-D1FD-F264-B7C8-E0DEEE3EDF73}"/>
              </a:ext>
            </a:extLst>
          </p:cNvPr>
          <p:cNvSpPr txBox="1"/>
          <p:nvPr/>
        </p:nvSpPr>
        <p:spPr>
          <a:xfrm>
            <a:off x="527431" y="3785228"/>
            <a:ext cx="1193285" cy="738664"/>
          </a:xfrm>
          <a:prstGeom prst="rect">
            <a:avLst/>
          </a:prstGeom>
          <a:noFill/>
        </p:spPr>
        <p:txBody>
          <a:bodyPr wrap="square" rtlCol="0">
            <a:spAutoFit/>
          </a:bodyPr>
          <a:lstStyle/>
          <a:p>
            <a:pPr algn="ctr"/>
            <a:r>
              <a:rPr lang="en-GB" sz="1400" b="1" kern="100">
                <a:solidFill>
                  <a:schemeClr val="tx1"/>
                </a:solidFill>
                <a:latin typeface="+mn-lt"/>
                <a:ea typeface="Calibri" panose="020F0502020204030204" pitchFamily="34" charset="0"/>
                <a:cs typeface="Times New Roman" panose="02020603050405020304" pitchFamily="18" charset="0"/>
              </a:rPr>
              <a:t>1. Ignoring</a:t>
            </a:r>
            <a:r>
              <a:rPr lang="en-GB" sz="1400" kern="100">
                <a:solidFill>
                  <a:schemeClr val="tx1"/>
                </a:solidFill>
                <a:latin typeface="+mn-lt"/>
                <a:ea typeface="Calibri" panose="020F0502020204030204" pitchFamily="34" charset="0"/>
                <a:cs typeface="Times New Roman" panose="02020603050405020304" pitchFamily="18" charset="0"/>
              </a:rPr>
              <a:t>,</a:t>
            </a:r>
          </a:p>
          <a:p>
            <a:pPr algn="ctr"/>
            <a:r>
              <a:rPr lang="en-GB" sz="1400" kern="100">
                <a:ea typeface="Calibri" panose="020F0502020204030204" pitchFamily="34" charset="0"/>
                <a:cs typeface="Times New Roman" panose="02020603050405020304" pitchFamily="18" charset="0"/>
              </a:rPr>
              <a:t>There, but not present</a:t>
            </a:r>
          </a:p>
        </p:txBody>
      </p:sp>
      <p:sp>
        <p:nvSpPr>
          <p:cNvPr id="16" name="TextBox 15">
            <a:extLst>
              <a:ext uri="{FF2B5EF4-FFF2-40B4-BE49-F238E27FC236}">
                <a16:creationId xmlns:a16="http://schemas.microsoft.com/office/drawing/2014/main" id="{A42BC396-951A-CE4D-3507-F4D7FA882BC4}"/>
              </a:ext>
            </a:extLst>
          </p:cNvPr>
          <p:cNvSpPr txBox="1"/>
          <p:nvPr/>
        </p:nvSpPr>
        <p:spPr>
          <a:xfrm>
            <a:off x="1583563" y="3078008"/>
            <a:ext cx="1193285" cy="954107"/>
          </a:xfrm>
          <a:prstGeom prst="rect">
            <a:avLst/>
          </a:prstGeom>
          <a:noFill/>
        </p:spPr>
        <p:txBody>
          <a:bodyPr wrap="square" rtlCol="0">
            <a:spAutoFit/>
          </a:bodyPr>
          <a:lstStyle/>
          <a:p>
            <a:pPr algn="ctr"/>
            <a:r>
              <a:rPr lang="en-GB" sz="1400" b="1" kern="100">
                <a:ea typeface="Calibri" panose="020F0502020204030204" pitchFamily="34" charset="0"/>
                <a:cs typeface="Times New Roman" panose="02020603050405020304" pitchFamily="18" charset="0"/>
              </a:rPr>
              <a:t>2. </a:t>
            </a:r>
            <a:r>
              <a:rPr lang="en-GB" sz="1400" b="1" kern="100">
                <a:solidFill>
                  <a:schemeClr val="tx1"/>
                </a:solidFill>
                <a:latin typeface="+mn-lt"/>
                <a:ea typeface="Calibri" panose="020F0502020204030204" pitchFamily="34" charset="0"/>
                <a:cs typeface="Times New Roman" panose="02020603050405020304" pitchFamily="18" charset="0"/>
              </a:rPr>
              <a:t>Pretend listening</a:t>
            </a:r>
            <a:r>
              <a:rPr lang="en-GB" sz="1400" kern="100">
                <a:solidFill>
                  <a:schemeClr val="tx1"/>
                </a:solidFill>
                <a:latin typeface="+mn-lt"/>
                <a:ea typeface="Calibri" panose="020F0502020204030204" pitchFamily="34" charset="0"/>
                <a:cs typeface="Times New Roman" panose="02020603050405020304" pitchFamily="18" charset="0"/>
              </a:rPr>
              <a:t>,</a:t>
            </a:r>
          </a:p>
          <a:p>
            <a:pPr algn="ctr"/>
            <a:r>
              <a:rPr lang="en-GB" sz="1400" kern="100">
                <a:ea typeface="Calibri" panose="020F0502020204030204" pitchFamily="34" charset="0"/>
                <a:cs typeface="Times New Roman" panose="02020603050405020304" pitchFamily="18" charset="0"/>
              </a:rPr>
              <a:t>Waiting to speak</a:t>
            </a:r>
          </a:p>
        </p:txBody>
      </p:sp>
      <p:sp>
        <p:nvSpPr>
          <p:cNvPr id="17" name="TextBox 16">
            <a:extLst>
              <a:ext uri="{FF2B5EF4-FFF2-40B4-BE49-F238E27FC236}">
                <a16:creationId xmlns:a16="http://schemas.microsoft.com/office/drawing/2014/main" id="{98B41840-0814-4167-27AB-55E1D3A1672C}"/>
              </a:ext>
            </a:extLst>
          </p:cNvPr>
          <p:cNvSpPr txBox="1"/>
          <p:nvPr/>
        </p:nvSpPr>
        <p:spPr>
          <a:xfrm>
            <a:off x="2639695" y="2295189"/>
            <a:ext cx="1193285" cy="954107"/>
          </a:xfrm>
          <a:prstGeom prst="rect">
            <a:avLst/>
          </a:prstGeom>
          <a:noFill/>
        </p:spPr>
        <p:txBody>
          <a:bodyPr wrap="square" rtlCol="0">
            <a:spAutoFit/>
          </a:bodyPr>
          <a:lstStyle/>
          <a:p>
            <a:pPr algn="ctr"/>
            <a:r>
              <a:rPr lang="en-GB" sz="1400" b="1" kern="100">
                <a:solidFill>
                  <a:schemeClr val="tx1"/>
                </a:solidFill>
                <a:latin typeface="+mn-lt"/>
                <a:ea typeface="Calibri" panose="020F0502020204030204" pitchFamily="34" charset="0"/>
                <a:cs typeface="Times New Roman" panose="02020603050405020304" pitchFamily="18" charset="0"/>
              </a:rPr>
              <a:t>3. Selective listening</a:t>
            </a:r>
            <a:r>
              <a:rPr lang="en-GB" sz="1400" kern="100">
                <a:solidFill>
                  <a:schemeClr val="tx1"/>
                </a:solidFill>
                <a:latin typeface="+mn-lt"/>
                <a:ea typeface="Calibri" panose="020F0502020204030204" pitchFamily="34" charset="0"/>
                <a:cs typeface="Times New Roman" panose="02020603050405020304" pitchFamily="18" charset="0"/>
              </a:rPr>
              <a:t>,</a:t>
            </a:r>
          </a:p>
          <a:p>
            <a:pPr algn="ctr"/>
            <a:r>
              <a:rPr lang="en-GB" sz="1400" kern="100">
                <a:ea typeface="Calibri" panose="020F0502020204030204" pitchFamily="34" charset="0"/>
                <a:cs typeface="Times New Roman" panose="02020603050405020304" pitchFamily="18" charset="0"/>
              </a:rPr>
              <a:t>Waiting to disagree</a:t>
            </a:r>
          </a:p>
        </p:txBody>
      </p:sp>
      <p:sp>
        <p:nvSpPr>
          <p:cNvPr id="18" name="TextBox 17">
            <a:extLst>
              <a:ext uri="{FF2B5EF4-FFF2-40B4-BE49-F238E27FC236}">
                <a16:creationId xmlns:a16="http://schemas.microsoft.com/office/drawing/2014/main" id="{F2256BA5-E0ED-CD49-4854-23EBBE9D0D9A}"/>
              </a:ext>
            </a:extLst>
          </p:cNvPr>
          <p:cNvSpPr txBox="1"/>
          <p:nvPr/>
        </p:nvSpPr>
        <p:spPr>
          <a:xfrm>
            <a:off x="3750694" y="1566233"/>
            <a:ext cx="1193285" cy="1169551"/>
          </a:xfrm>
          <a:prstGeom prst="rect">
            <a:avLst/>
          </a:prstGeom>
          <a:noFill/>
        </p:spPr>
        <p:txBody>
          <a:bodyPr wrap="square" rtlCol="0">
            <a:spAutoFit/>
          </a:bodyPr>
          <a:lstStyle/>
          <a:p>
            <a:pPr algn="ctr"/>
            <a:r>
              <a:rPr lang="en-GB" sz="1400" b="1" kern="100">
                <a:ea typeface="Calibri" panose="020F0502020204030204" pitchFamily="34" charset="0"/>
                <a:cs typeface="Times New Roman" panose="02020603050405020304" pitchFamily="18" charset="0"/>
              </a:rPr>
              <a:t>4. Active</a:t>
            </a:r>
            <a:r>
              <a:rPr lang="en-GB" sz="1400" b="1" kern="100">
                <a:solidFill>
                  <a:schemeClr val="tx1"/>
                </a:solidFill>
                <a:latin typeface="+mn-lt"/>
                <a:ea typeface="Calibri" panose="020F0502020204030204" pitchFamily="34" charset="0"/>
                <a:cs typeface="Times New Roman" panose="02020603050405020304" pitchFamily="18" charset="0"/>
              </a:rPr>
              <a:t> listening</a:t>
            </a:r>
            <a:r>
              <a:rPr lang="en-GB" sz="1400" kern="100">
                <a:solidFill>
                  <a:schemeClr val="tx1"/>
                </a:solidFill>
                <a:latin typeface="+mn-lt"/>
                <a:ea typeface="Calibri" panose="020F0502020204030204" pitchFamily="34" charset="0"/>
                <a:cs typeface="Times New Roman" panose="02020603050405020304" pitchFamily="18" charset="0"/>
              </a:rPr>
              <a:t>,</a:t>
            </a:r>
          </a:p>
          <a:p>
            <a:pPr algn="ctr"/>
            <a:r>
              <a:rPr lang="en-GB" sz="1400" kern="100">
                <a:ea typeface="Calibri" panose="020F0502020204030204" pitchFamily="34" charset="0"/>
                <a:cs typeface="Times New Roman" panose="02020603050405020304" pitchFamily="18" charset="0"/>
              </a:rPr>
              <a:t>Listening to understand and engage</a:t>
            </a:r>
          </a:p>
        </p:txBody>
      </p:sp>
      <p:sp>
        <p:nvSpPr>
          <p:cNvPr id="19" name="TextBox 18">
            <a:extLst>
              <a:ext uri="{FF2B5EF4-FFF2-40B4-BE49-F238E27FC236}">
                <a16:creationId xmlns:a16="http://schemas.microsoft.com/office/drawing/2014/main" id="{3AAE01F0-15ED-096D-A1CD-533F385B95BE}"/>
              </a:ext>
            </a:extLst>
          </p:cNvPr>
          <p:cNvSpPr txBox="1"/>
          <p:nvPr/>
        </p:nvSpPr>
        <p:spPr>
          <a:xfrm>
            <a:off x="4813176" y="819956"/>
            <a:ext cx="1350633" cy="1169551"/>
          </a:xfrm>
          <a:prstGeom prst="rect">
            <a:avLst/>
          </a:prstGeom>
          <a:noFill/>
        </p:spPr>
        <p:txBody>
          <a:bodyPr wrap="square" rtlCol="0">
            <a:spAutoFit/>
          </a:bodyPr>
          <a:lstStyle/>
          <a:p>
            <a:pPr algn="ctr"/>
            <a:r>
              <a:rPr lang="en-GB" sz="1400" b="1" kern="100">
                <a:ea typeface="Calibri" panose="020F0502020204030204" pitchFamily="34" charset="0"/>
                <a:cs typeface="Times New Roman" panose="02020603050405020304" pitchFamily="18" charset="0"/>
              </a:rPr>
              <a:t>5. Empathetic</a:t>
            </a:r>
            <a:r>
              <a:rPr lang="en-GB" sz="1400" b="1" kern="100">
                <a:solidFill>
                  <a:schemeClr val="tx1"/>
                </a:solidFill>
                <a:latin typeface="+mn-lt"/>
                <a:ea typeface="Calibri" panose="020F0502020204030204" pitchFamily="34" charset="0"/>
                <a:cs typeface="Times New Roman" panose="02020603050405020304" pitchFamily="18" charset="0"/>
              </a:rPr>
              <a:t> listening</a:t>
            </a:r>
            <a:r>
              <a:rPr lang="en-GB" sz="1400" kern="100">
                <a:solidFill>
                  <a:schemeClr val="tx1"/>
                </a:solidFill>
                <a:latin typeface="+mn-lt"/>
                <a:ea typeface="Calibri" panose="020F0502020204030204" pitchFamily="34" charset="0"/>
                <a:cs typeface="Times New Roman" panose="02020603050405020304" pitchFamily="18" charset="0"/>
              </a:rPr>
              <a:t>,</a:t>
            </a:r>
          </a:p>
          <a:p>
            <a:pPr algn="ctr"/>
            <a:r>
              <a:rPr lang="en-GB" sz="1400" kern="100">
                <a:ea typeface="Calibri" panose="020F0502020204030204" pitchFamily="34" charset="0"/>
                <a:cs typeface="Times New Roman" panose="02020603050405020304" pitchFamily="18" charset="0"/>
              </a:rPr>
              <a:t>Listening for feelings and perspective</a:t>
            </a:r>
          </a:p>
        </p:txBody>
      </p:sp>
      <p:sp>
        <p:nvSpPr>
          <p:cNvPr id="20" name="TextBox 19">
            <a:extLst>
              <a:ext uri="{FF2B5EF4-FFF2-40B4-BE49-F238E27FC236}">
                <a16:creationId xmlns:a16="http://schemas.microsoft.com/office/drawing/2014/main" id="{BF6D3D5F-7225-AC53-BA8A-FD4333737721}"/>
              </a:ext>
            </a:extLst>
          </p:cNvPr>
          <p:cNvSpPr txBox="1"/>
          <p:nvPr/>
        </p:nvSpPr>
        <p:spPr>
          <a:xfrm>
            <a:off x="76456" y="1492771"/>
            <a:ext cx="3443984" cy="1477328"/>
          </a:xfrm>
          <a:prstGeom prst="rect">
            <a:avLst/>
          </a:prstGeom>
          <a:noFill/>
        </p:spPr>
        <p:txBody>
          <a:bodyPr wrap="square" rtlCol="0">
            <a:spAutoFit/>
          </a:bodyPr>
          <a:lstStyle/>
          <a:p>
            <a:r>
              <a:rPr lang="en-GB" kern="100">
                <a:ea typeface="Calibri" panose="020F0502020204030204" pitchFamily="34" charset="0"/>
                <a:cs typeface="Times New Roman" panose="02020603050405020304" pitchFamily="18" charset="0"/>
              </a:rPr>
              <a:t>As an appraisee or an appraiser, </a:t>
            </a:r>
            <a:r>
              <a:rPr lang="en-GB" kern="100">
                <a:solidFill>
                  <a:schemeClr val="tx1"/>
                </a:solidFill>
                <a:latin typeface="+mn-lt"/>
                <a:ea typeface="Calibri" panose="020F0502020204030204" pitchFamily="34" charset="0"/>
                <a:cs typeface="Times New Roman" panose="02020603050405020304" pitchFamily="18" charset="0"/>
              </a:rPr>
              <a:t>challenge yourself and reflect on which type of listening </a:t>
            </a:r>
          </a:p>
          <a:p>
            <a:r>
              <a:rPr lang="en-GB" kern="100">
                <a:solidFill>
                  <a:schemeClr val="tx1"/>
                </a:solidFill>
                <a:latin typeface="+mn-lt"/>
                <a:ea typeface="Calibri" panose="020F0502020204030204" pitchFamily="34" charset="0"/>
                <a:cs typeface="Times New Roman" panose="02020603050405020304" pitchFamily="18" charset="0"/>
              </a:rPr>
              <a:t>you are doing during </a:t>
            </a:r>
            <a:r>
              <a:rPr lang="en-GB" kern="100">
                <a:ea typeface="Calibri" panose="020F0502020204030204" pitchFamily="34" charset="0"/>
                <a:cs typeface="Times New Roman" panose="02020603050405020304" pitchFamily="18" charset="0"/>
              </a:rPr>
              <a:t>an</a:t>
            </a:r>
            <a:r>
              <a:rPr lang="en-GB" kern="100">
                <a:solidFill>
                  <a:schemeClr val="tx1"/>
                </a:solidFill>
                <a:latin typeface="+mn-lt"/>
                <a:ea typeface="Calibri" panose="020F0502020204030204" pitchFamily="34" charset="0"/>
                <a:cs typeface="Times New Roman" panose="02020603050405020304" pitchFamily="18" charset="0"/>
              </a:rPr>
              <a:t> appraisal.</a:t>
            </a:r>
          </a:p>
        </p:txBody>
      </p:sp>
      <p:pic>
        <p:nvPicPr>
          <p:cNvPr id="6" name="Picture 5" descr="Vacancies – The Cam Academy Trust">
            <a:extLst>
              <a:ext uri="{FF2B5EF4-FFF2-40B4-BE49-F238E27FC236}">
                <a16:creationId xmlns:a16="http://schemas.microsoft.com/office/drawing/2014/main" id="{92AE27DA-2DB8-93FA-F07E-2AB8C4DABBC0}"/>
              </a:ext>
            </a:extLst>
          </p:cNvPr>
          <p:cNvPicPr>
            <a:picLocks noChangeAspect="1"/>
          </p:cNvPicPr>
          <p:nvPr/>
        </p:nvPicPr>
        <p:blipFill>
          <a:blip r:embed="rId2"/>
          <a:stretch>
            <a:fillRect/>
          </a:stretch>
        </p:blipFill>
        <p:spPr>
          <a:xfrm>
            <a:off x="-2645" y="7939"/>
            <a:ext cx="534460" cy="502708"/>
          </a:xfrm>
          <a:prstGeom prst="rect">
            <a:avLst/>
          </a:prstGeom>
        </p:spPr>
      </p:pic>
      <p:pic>
        <p:nvPicPr>
          <p:cNvPr id="23" name="Picture 22" descr="Blue text on a white background&#10;&#10;AI-generated content may be incorrect.">
            <a:extLst>
              <a:ext uri="{FF2B5EF4-FFF2-40B4-BE49-F238E27FC236}">
                <a16:creationId xmlns:a16="http://schemas.microsoft.com/office/drawing/2014/main" id="{545403CF-4937-562E-5F02-FBA71A1F6786}"/>
              </a:ext>
            </a:extLst>
          </p:cNvPr>
          <p:cNvPicPr>
            <a:picLocks noChangeAspect="1"/>
          </p:cNvPicPr>
          <p:nvPr/>
        </p:nvPicPr>
        <p:blipFill>
          <a:blip r:embed="rId3"/>
          <a:stretch>
            <a:fillRect/>
          </a:stretch>
        </p:blipFill>
        <p:spPr>
          <a:xfrm>
            <a:off x="611188" y="11113"/>
            <a:ext cx="1698625" cy="496359"/>
          </a:xfrm>
          <a:prstGeom prst="rect">
            <a:avLst/>
          </a:prstGeom>
        </p:spPr>
      </p:pic>
    </p:spTree>
    <p:extLst>
      <p:ext uri="{BB962C8B-B14F-4D97-AF65-F5344CB8AC3E}">
        <p14:creationId xmlns:p14="http://schemas.microsoft.com/office/powerpoint/2010/main" val="57024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B4B83-B1F7-1057-E7C4-1200EAF69D4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649E276-598E-69EA-019F-F9A1310061CF}"/>
              </a:ext>
            </a:extLst>
          </p:cNvPr>
          <p:cNvSpPr txBox="1"/>
          <p:nvPr/>
        </p:nvSpPr>
        <p:spPr>
          <a:xfrm>
            <a:off x="2624939" y="1486"/>
            <a:ext cx="8141109" cy="584775"/>
          </a:xfrm>
          <a:prstGeom prst="rect">
            <a:avLst/>
          </a:prstGeom>
          <a:noFill/>
        </p:spPr>
        <p:txBody>
          <a:bodyPr wrap="square" lIns="91440" tIns="45720" rIns="91440" bIns="45720" rtlCol="0" anchor="t">
            <a:spAutoFit/>
          </a:bodyPr>
          <a:lstStyle/>
          <a:p>
            <a:pPr algn="ctr"/>
            <a:r>
              <a:rPr lang="en-GB" sz="3200" b="1" kern="100">
                <a:solidFill>
                  <a:srgbClr val="00A5D7"/>
                </a:solidFill>
                <a:latin typeface="+mj-lt"/>
                <a:ea typeface="Calibri"/>
                <a:cs typeface="Times New Roman"/>
              </a:rPr>
              <a:t>Problem Statement</a:t>
            </a:r>
            <a:endParaRPr lang="en-US">
              <a:solidFill>
                <a:srgbClr val="00A5D7"/>
              </a:solidFill>
            </a:endParaRPr>
          </a:p>
        </p:txBody>
      </p:sp>
      <p:sp>
        <p:nvSpPr>
          <p:cNvPr id="18" name="TextBox 3">
            <a:extLst>
              <a:ext uri="{FF2B5EF4-FFF2-40B4-BE49-F238E27FC236}">
                <a16:creationId xmlns:a16="http://schemas.microsoft.com/office/drawing/2014/main" id="{CA716660-ABF6-F1BA-AD36-ABF240DA2E18}"/>
              </a:ext>
            </a:extLst>
          </p:cNvPr>
          <p:cNvSpPr txBox="1"/>
          <p:nvPr/>
        </p:nvSpPr>
        <p:spPr>
          <a:xfrm>
            <a:off x="114883" y="534633"/>
            <a:ext cx="12078150" cy="632480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kern="100">
                <a:solidFill>
                  <a:srgbClr val="00A5D7"/>
                </a:solidFill>
              </a:rPr>
              <a:t>Commonly recognised challenges</a:t>
            </a:r>
          </a:p>
          <a:p>
            <a:pPr marL="285750" indent="-285750">
              <a:lnSpc>
                <a:spcPct val="150000"/>
              </a:lnSpc>
              <a:buFont typeface="Arial"/>
              <a:buChar char="•"/>
            </a:pPr>
            <a:r>
              <a:rPr lang="en-GB" kern="100">
                <a:ea typeface="+mn-lt"/>
                <a:cs typeface="+mn-lt"/>
              </a:rPr>
              <a:t>Many people do not like or enjoy appraisals, often finding them demotivating;</a:t>
            </a:r>
            <a:endParaRPr lang="en-GB"/>
          </a:p>
          <a:p>
            <a:pPr marL="285750" indent="-285750">
              <a:lnSpc>
                <a:spcPct val="150000"/>
              </a:lnSpc>
              <a:buFont typeface="Arial"/>
              <a:buChar char="•"/>
            </a:pPr>
            <a:r>
              <a:rPr lang="en-GB" kern="100">
                <a:ea typeface="+mn-lt"/>
                <a:cs typeface="+mn-lt"/>
              </a:rPr>
              <a:t>People see little value in them beyond confirming whether they will increment;</a:t>
            </a:r>
            <a:endParaRPr lang="en-GB">
              <a:ea typeface="+mn-lt"/>
              <a:cs typeface="+mn-lt"/>
            </a:endParaRPr>
          </a:p>
          <a:p>
            <a:pPr marL="285750" indent="-285750">
              <a:lnSpc>
                <a:spcPct val="150000"/>
              </a:lnSpc>
              <a:buFont typeface="Arial"/>
              <a:buChar char="•"/>
            </a:pPr>
            <a:r>
              <a:rPr lang="en-GB" kern="100">
                <a:ea typeface="+mn-lt"/>
                <a:cs typeface="+mn-lt"/>
              </a:rPr>
              <a:t>They are often more about compliance than professional growth and career progression;</a:t>
            </a:r>
            <a:endParaRPr lang="en-GB"/>
          </a:p>
          <a:p>
            <a:pPr marL="285750" indent="-285750">
              <a:lnSpc>
                <a:spcPct val="150000"/>
              </a:lnSpc>
              <a:buFont typeface="Arial"/>
              <a:buChar char="•"/>
            </a:pPr>
            <a:r>
              <a:rPr lang="en-GB" kern="100">
                <a:ea typeface="+mn-lt"/>
                <a:cs typeface="+mn-lt"/>
              </a:rPr>
              <a:t>Usually viewed and experienced as low frequency, high stakes;</a:t>
            </a:r>
            <a:endParaRPr lang="en-GB"/>
          </a:p>
          <a:p>
            <a:pPr marL="285750" indent="-285750">
              <a:lnSpc>
                <a:spcPct val="150000"/>
              </a:lnSpc>
              <a:buFont typeface="Arial"/>
              <a:buChar char="•"/>
            </a:pPr>
            <a:r>
              <a:rPr lang="en-GB" kern="100">
                <a:ea typeface="+mn-lt"/>
                <a:cs typeface="+mn-lt"/>
              </a:rPr>
              <a:t>Focus always on "</a:t>
            </a:r>
            <a:r>
              <a:rPr lang="en-GB" i="1" kern="100">
                <a:ea typeface="+mn-lt"/>
                <a:cs typeface="+mn-lt"/>
              </a:rPr>
              <a:t>what</a:t>
            </a:r>
            <a:r>
              <a:rPr lang="en-GB" kern="100">
                <a:ea typeface="+mn-lt"/>
                <a:cs typeface="+mn-lt"/>
              </a:rPr>
              <a:t> has been done" with little or no attention given to "</a:t>
            </a:r>
            <a:r>
              <a:rPr lang="en-GB" i="1" kern="100">
                <a:ea typeface="+mn-lt"/>
                <a:cs typeface="+mn-lt"/>
              </a:rPr>
              <a:t>how</a:t>
            </a:r>
            <a:r>
              <a:rPr lang="en-GB" kern="100">
                <a:ea typeface="+mn-lt"/>
                <a:cs typeface="+mn-lt"/>
              </a:rPr>
              <a:t> it was it done"</a:t>
            </a:r>
          </a:p>
          <a:p>
            <a:pPr marL="285750" indent="-285750">
              <a:lnSpc>
                <a:spcPct val="150000"/>
              </a:lnSpc>
              <a:buFont typeface="Arial"/>
              <a:buChar char="•"/>
            </a:pPr>
            <a:r>
              <a:rPr lang="en-GB" kern="100">
                <a:ea typeface="+mn-lt"/>
                <a:cs typeface="+mn-lt"/>
              </a:rPr>
              <a:t>Can be a heavy admin burden associated paperwork and preparation;</a:t>
            </a:r>
            <a:endParaRPr lang="en-GB"/>
          </a:p>
          <a:p>
            <a:pPr marL="285750" indent="-285750">
              <a:lnSpc>
                <a:spcPct val="150000"/>
              </a:lnSpc>
              <a:buFont typeface="Arial"/>
              <a:buChar char="•"/>
            </a:pPr>
            <a:r>
              <a:rPr lang="en-GB" kern="100">
                <a:ea typeface="+mn-lt"/>
                <a:cs typeface="+mn-lt"/>
              </a:rPr>
              <a:t>There is little or no way to "calibrate" between different line managers' approaches to appraising their direct reports</a:t>
            </a:r>
          </a:p>
          <a:p>
            <a:pPr marL="285750" indent="-285750">
              <a:lnSpc>
                <a:spcPct val="150000"/>
              </a:lnSpc>
              <a:buFont typeface="Arial"/>
              <a:buChar char="•"/>
            </a:pPr>
            <a:r>
              <a:rPr lang="en-GB" kern="100">
                <a:ea typeface="+mn-lt"/>
                <a:cs typeface="+mn-lt"/>
              </a:rPr>
              <a:t>They generate little management information and no business intelligence to support talent management, succession planning and understanding the mix of functional/dysfunction turnover and retention</a:t>
            </a:r>
          </a:p>
          <a:p>
            <a:endParaRPr lang="en-GB" kern="100">
              <a:ea typeface="+mn-lt"/>
              <a:cs typeface="+mn-lt"/>
            </a:endParaRPr>
          </a:p>
          <a:p>
            <a:r>
              <a:rPr lang="en-GB" kern="100">
                <a:ea typeface="+mn-lt"/>
                <a:cs typeface="+mn-lt"/>
              </a:rPr>
              <a:t>Consequently, given that everyone one has an appraisal style meeting and every appraisal style meeting has at least two people in it, the number of person hours given over to appraisal style meetings is enormous.</a:t>
            </a:r>
          </a:p>
          <a:p>
            <a:endParaRPr lang="en-GB" kern="100">
              <a:ea typeface="+mn-lt"/>
              <a:cs typeface="+mn-lt"/>
            </a:endParaRPr>
          </a:p>
          <a:p>
            <a:r>
              <a:rPr lang="en-GB" kern="100">
                <a:ea typeface="+mn-lt"/>
                <a:cs typeface="+mn-lt"/>
              </a:rPr>
              <a:t>Depending on how many of the bullet points above you recognise, the process is probably a net "destroyer" of value for the Trust, rather than growing or unlocking it.</a:t>
            </a:r>
            <a:endParaRPr lang="en-GB" kern="100"/>
          </a:p>
          <a:p>
            <a:endParaRPr lang="en-GB" sz="1200" b="1" kern="100">
              <a:solidFill>
                <a:srgbClr val="00A5D7"/>
              </a:solidFill>
              <a:latin typeface="Aptos" panose="02110004020202020204"/>
              <a:ea typeface="Calibri"/>
              <a:cs typeface="Times New Roman"/>
            </a:endParaRPr>
          </a:p>
          <a:p>
            <a:r>
              <a:rPr lang="en-GB" sz="2000" kern="100">
                <a:solidFill>
                  <a:srgbClr val="00A5D7"/>
                </a:solidFill>
                <a:latin typeface="Aptos"/>
                <a:ea typeface="Calibri"/>
                <a:cs typeface="Times New Roman"/>
              </a:rPr>
              <a:t>Maps and Pathways aims to solve </a:t>
            </a:r>
            <a:r>
              <a:rPr lang="en-GB" sz="2000" b="1" kern="100">
                <a:solidFill>
                  <a:srgbClr val="00A5D7"/>
                </a:solidFill>
                <a:latin typeface="Aptos"/>
                <a:ea typeface="Calibri"/>
                <a:cs typeface="Times New Roman"/>
              </a:rPr>
              <a:t>all</a:t>
            </a:r>
            <a:r>
              <a:rPr lang="en-GB" sz="2000" kern="100">
                <a:solidFill>
                  <a:srgbClr val="00A5D7"/>
                </a:solidFill>
                <a:latin typeface="Aptos"/>
                <a:ea typeface="Calibri"/>
                <a:cs typeface="Times New Roman"/>
              </a:rPr>
              <a:t> the above problems</a:t>
            </a:r>
          </a:p>
        </p:txBody>
      </p:sp>
      <p:pic>
        <p:nvPicPr>
          <p:cNvPr id="3" name="Picture 2" descr="Vacancies – The Cam Academy Trust">
            <a:extLst>
              <a:ext uri="{FF2B5EF4-FFF2-40B4-BE49-F238E27FC236}">
                <a16:creationId xmlns:a16="http://schemas.microsoft.com/office/drawing/2014/main" id="{D97B26A0-8269-C5EC-FB8B-672426916B15}"/>
              </a:ext>
            </a:extLst>
          </p:cNvPr>
          <p:cNvPicPr>
            <a:picLocks noChangeAspect="1"/>
          </p:cNvPicPr>
          <p:nvPr/>
        </p:nvPicPr>
        <p:blipFill>
          <a:blip r:embed="rId2"/>
          <a:stretch>
            <a:fillRect/>
          </a:stretch>
        </p:blipFill>
        <p:spPr>
          <a:xfrm>
            <a:off x="-2645" y="7939"/>
            <a:ext cx="534460" cy="502708"/>
          </a:xfrm>
          <a:prstGeom prst="rect">
            <a:avLst/>
          </a:prstGeom>
        </p:spPr>
      </p:pic>
      <p:pic>
        <p:nvPicPr>
          <p:cNvPr id="6" name="Picture 5" descr="Blue text on a white background&#10;&#10;AI-generated content may be incorrect.">
            <a:extLst>
              <a:ext uri="{FF2B5EF4-FFF2-40B4-BE49-F238E27FC236}">
                <a16:creationId xmlns:a16="http://schemas.microsoft.com/office/drawing/2014/main" id="{2FA6689E-510F-7402-95B7-3D767867E4C1}"/>
              </a:ext>
            </a:extLst>
          </p:cNvPr>
          <p:cNvPicPr>
            <a:picLocks noChangeAspect="1"/>
          </p:cNvPicPr>
          <p:nvPr/>
        </p:nvPicPr>
        <p:blipFill>
          <a:blip r:embed="rId3"/>
          <a:stretch>
            <a:fillRect/>
          </a:stretch>
        </p:blipFill>
        <p:spPr>
          <a:xfrm>
            <a:off x="611188" y="11113"/>
            <a:ext cx="1698625" cy="496359"/>
          </a:xfrm>
          <a:prstGeom prst="rect">
            <a:avLst/>
          </a:prstGeom>
        </p:spPr>
      </p:pic>
    </p:spTree>
    <p:extLst>
      <p:ext uri="{BB962C8B-B14F-4D97-AF65-F5344CB8AC3E}">
        <p14:creationId xmlns:p14="http://schemas.microsoft.com/office/powerpoint/2010/main" val="90912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8177E-532E-FD11-88AC-433994EF2F8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28B129E-6981-D9FE-0D2E-660B2F62DCB3}"/>
              </a:ext>
            </a:extLst>
          </p:cNvPr>
          <p:cNvSpPr txBox="1"/>
          <p:nvPr/>
        </p:nvSpPr>
        <p:spPr>
          <a:xfrm>
            <a:off x="2262722" y="-1975"/>
            <a:ext cx="8227469" cy="461665"/>
          </a:xfrm>
          <a:prstGeom prst="rect">
            <a:avLst/>
          </a:prstGeom>
          <a:noFill/>
        </p:spPr>
        <p:txBody>
          <a:bodyPr wrap="square" lIns="91440" tIns="45720" rIns="91440" bIns="45720" rtlCol="0" anchor="t">
            <a:spAutoFit/>
          </a:bodyPr>
          <a:lstStyle/>
          <a:p>
            <a:pPr algn="ctr"/>
            <a:r>
              <a:rPr lang="en-GB" sz="2400" b="1" kern="100">
                <a:solidFill>
                  <a:srgbClr val="00438B"/>
                </a:solidFill>
                <a:ea typeface="Calibri"/>
                <a:cs typeface="Times New Roman"/>
              </a:rPr>
              <a:t>Proposed Guidance for Everyone: Reflective</a:t>
            </a:r>
            <a:r>
              <a:rPr lang="en-GB" sz="2400" b="1" kern="100">
                <a:solidFill>
                  <a:srgbClr val="00438B"/>
                </a:solidFill>
                <a:latin typeface="+mn-lt"/>
                <a:ea typeface="Calibri"/>
                <a:cs typeface="Times New Roman"/>
              </a:rPr>
              <a:t> Learning</a:t>
            </a:r>
          </a:p>
        </p:txBody>
      </p:sp>
      <p:sp>
        <p:nvSpPr>
          <p:cNvPr id="2" name="TextBox 1">
            <a:extLst>
              <a:ext uri="{FF2B5EF4-FFF2-40B4-BE49-F238E27FC236}">
                <a16:creationId xmlns:a16="http://schemas.microsoft.com/office/drawing/2014/main" id="{EF7B0234-CB0B-26C9-AD55-33C2677A2536}"/>
              </a:ext>
            </a:extLst>
          </p:cNvPr>
          <p:cNvSpPr txBox="1"/>
          <p:nvPr/>
        </p:nvSpPr>
        <p:spPr>
          <a:xfrm>
            <a:off x="93094" y="673556"/>
            <a:ext cx="6268377" cy="6186309"/>
          </a:xfrm>
          <a:prstGeom prst="rect">
            <a:avLst/>
          </a:prstGeom>
          <a:noFill/>
        </p:spPr>
        <p:txBody>
          <a:bodyPr wrap="square" rtlCol="0">
            <a:spAutoFit/>
          </a:bodyPr>
          <a:lstStyle/>
          <a:p>
            <a:r>
              <a:rPr lang="en-GB" kern="100">
                <a:solidFill>
                  <a:schemeClr val="tx1"/>
                </a:solidFill>
                <a:latin typeface="+mn-lt"/>
                <a:ea typeface="Calibri" panose="020F0502020204030204" pitchFamily="34" charset="0"/>
                <a:cs typeface="Times New Roman" panose="02020603050405020304" pitchFamily="18" charset="0"/>
              </a:rPr>
              <a:t>A ke</a:t>
            </a:r>
            <a:r>
              <a:rPr lang="en-GB" kern="100">
                <a:ea typeface="Calibri" panose="020F0502020204030204" pitchFamily="34" charset="0"/>
                <a:cs typeface="Times New Roman" panose="02020603050405020304" pitchFamily="18" charset="0"/>
              </a:rPr>
              <a:t>y element of successful appraisals, and successful careers, is the use of reflective learning.</a:t>
            </a:r>
          </a:p>
          <a:p>
            <a:endParaRPr lang="en-GB" sz="600" kern="100">
              <a:ea typeface="Calibri" panose="020F0502020204030204" pitchFamily="34" charset="0"/>
              <a:cs typeface="Times New Roman" panose="02020603050405020304" pitchFamily="18" charset="0"/>
            </a:endParaRPr>
          </a:p>
          <a:p>
            <a:r>
              <a:rPr lang="en-GB" b="1"/>
              <a:t>Reflective learning</a:t>
            </a:r>
            <a:r>
              <a:rPr lang="en-GB"/>
              <a:t> is the skill or process of gaining insight or knowledge from an experience. Individuals consciously and purposefully look back at a specific </a:t>
            </a:r>
            <a:r>
              <a:rPr lang="en-GB" b="1"/>
              <a:t>experiences</a:t>
            </a:r>
            <a:r>
              <a:rPr lang="en-GB"/>
              <a:t>, </a:t>
            </a:r>
            <a:r>
              <a:rPr lang="en-GB" b="1"/>
              <a:t>activities</a:t>
            </a:r>
            <a:r>
              <a:rPr lang="en-GB"/>
              <a:t>, or </a:t>
            </a:r>
            <a:r>
              <a:rPr lang="en-GB" b="1"/>
              <a:t>ideas</a:t>
            </a:r>
            <a:r>
              <a:rPr lang="en-GB"/>
              <a:t>, and critically analyse them to gain insights and improve future actions. It is the intentional process of turning an experience into genuine learning and goes beyond simply remembering with the focus on understanding and evaluation.</a:t>
            </a:r>
          </a:p>
          <a:p>
            <a:endParaRPr lang="en-GB" sz="600" kern="100">
              <a:ea typeface="Calibri" panose="020F0502020204030204" pitchFamily="34" charset="0"/>
              <a:cs typeface="Times New Roman" panose="02020603050405020304" pitchFamily="18" charset="0"/>
            </a:endParaRPr>
          </a:p>
          <a:p>
            <a:r>
              <a:rPr lang="en-GB" kern="100">
                <a:ea typeface="Calibri" panose="020F0502020204030204" pitchFamily="34" charset="0"/>
                <a:cs typeface="Times New Roman" panose="02020603050405020304" pitchFamily="18" charset="0"/>
              </a:rPr>
              <a:t>It helps:</a:t>
            </a:r>
          </a:p>
          <a:p>
            <a:pPr marL="285750" indent="-285750">
              <a:buFont typeface="Arial" panose="020B0604020202020204" pitchFamily="34" charset="0"/>
              <a:buChar char="•"/>
            </a:pPr>
            <a:r>
              <a:rPr lang="en-GB" b="1" kern="100">
                <a:ea typeface="Calibri" panose="020F0502020204030204" pitchFamily="34" charset="0"/>
                <a:cs typeface="Times New Roman" panose="02020603050405020304" pitchFamily="18" charset="0"/>
              </a:rPr>
              <a:t>Improve self awareness:</a:t>
            </a:r>
            <a:r>
              <a:rPr lang="en-GB" kern="100">
                <a:ea typeface="Calibri" panose="020F0502020204030204" pitchFamily="34" charset="0"/>
                <a:cs typeface="Times New Roman" panose="02020603050405020304" pitchFamily="18" charset="0"/>
              </a:rPr>
              <a:t> </a:t>
            </a:r>
            <a:r>
              <a:rPr lang="en-GB"/>
              <a:t>Identify personal strengths, weaknesses, and preferred learning styles.</a:t>
            </a:r>
            <a:endParaRPr lang="en-GB" kern="1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b="1" kern="100">
                <a:ea typeface="Calibri" panose="020F0502020204030204" pitchFamily="34" charset="0"/>
                <a:cs typeface="Times New Roman" panose="02020603050405020304" pitchFamily="18" charset="0"/>
              </a:rPr>
              <a:t>Bridge theory and practice: </a:t>
            </a:r>
            <a:r>
              <a:rPr lang="en-GB"/>
              <a:t>Connect academic knowledge and principles to real-world situations.</a:t>
            </a:r>
            <a:endParaRPr lang="en-GB" kern="1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b="1" kern="100">
                <a:ea typeface="Calibri" panose="020F0502020204030204" pitchFamily="34" charset="0"/>
                <a:cs typeface="Times New Roman" panose="02020603050405020304" pitchFamily="18" charset="0"/>
              </a:rPr>
              <a:t>Improve Critical thinking: </a:t>
            </a:r>
            <a:r>
              <a:rPr lang="en-GB"/>
              <a:t>Move beyond simply recounting events to analysing the underlying causes and implications.</a:t>
            </a:r>
            <a:endParaRPr lang="en-GB" kern="1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b="1" kern="100">
                <a:ea typeface="Calibri" panose="020F0502020204030204" pitchFamily="34" charset="0"/>
                <a:cs typeface="Times New Roman" panose="02020603050405020304" pitchFamily="18" charset="0"/>
              </a:rPr>
              <a:t>Facilitates continuous improvement:</a:t>
            </a:r>
            <a:r>
              <a:rPr lang="en-GB" kern="100">
                <a:ea typeface="Calibri" panose="020F0502020204030204" pitchFamily="34" charset="0"/>
                <a:cs typeface="Times New Roman" panose="02020603050405020304" pitchFamily="18" charset="0"/>
              </a:rPr>
              <a:t> </a:t>
            </a:r>
            <a:r>
              <a:rPr lang="en-GB"/>
              <a:t>Turn mistakes and successes into successful personal and professional development to improve things in the future or share with others.</a:t>
            </a:r>
          </a:p>
        </p:txBody>
      </p:sp>
      <p:sp>
        <p:nvSpPr>
          <p:cNvPr id="5" name="TextBox 4">
            <a:extLst>
              <a:ext uri="{FF2B5EF4-FFF2-40B4-BE49-F238E27FC236}">
                <a16:creationId xmlns:a16="http://schemas.microsoft.com/office/drawing/2014/main" id="{4E84D126-DAF5-40FE-F983-5332E3BB2007}"/>
              </a:ext>
            </a:extLst>
          </p:cNvPr>
          <p:cNvSpPr txBox="1"/>
          <p:nvPr/>
        </p:nvSpPr>
        <p:spPr>
          <a:xfrm>
            <a:off x="6499124" y="635935"/>
            <a:ext cx="5599782" cy="6278642"/>
          </a:xfrm>
          <a:prstGeom prst="rect">
            <a:avLst/>
          </a:prstGeom>
          <a:noFill/>
        </p:spPr>
        <p:txBody>
          <a:bodyPr wrap="square" rtlCol="0">
            <a:spAutoFit/>
          </a:bodyPr>
          <a:lstStyle/>
          <a:p>
            <a:r>
              <a:rPr lang="en-GB" kern="100">
                <a:ea typeface="Calibri" panose="020F0502020204030204" pitchFamily="34" charset="0"/>
                <a:cs typeface="Times New Roman" panose="02020603050405020304" pitchFamily="18" charset="0"/>
              </a:rPr>
              <a:t>The systematic use of reflective learning as part of continuous professional development is called </a:t>
            </a:r>
            <a:r>
              <a:rPr lang="en-GB" b="1" kern="100">
                <a:ea typeface="Calibri" panose="020F0502020204030204" pitchFamily="34" charset="0"/>
                <a:cs typeface="Times New Roman" panose="02020603050405020304" pitchFamily="18" charset="0"/>
              </a:rPr>
              <a:t>reflective practice</a:t>
            </a:r>
            <a:r>
              <a:rPr lang="en-GB" kern="100">
                <a:ea typeface="Calibri" panose="020F0502020204030204" pitchFamily="34" charset="0"/>
                <a:cs typeface="Times New Roman" panose="02020603050405020304" pitchFamily="18" charset="0"/>
              </a:rPr>
              <a:t>. There are two ways reflective practice can be used:</a:t>
            </a:r>
          </a:p>
          <a:p>
            <a:endParaRPr lang="en-GB" sz="600" kern="100">
              <a:ea typeface="Calibri" panose="020F0502020204030204" pitchFamily="34" charset="0"/>
              <a:cs typeface="Times New Roman" panose="02020603050405020304" pitchFamily="18" charset="0"/>
            </a:endParaRPr>
          </a:p>
          <a:p>
            <a:r>
              <a:rPr lang="en-GB" b="1" u="sng" kern="100">
                <a:ea typeface="Calibri" panose="020F0502020204030204" pitchFamily="34" charset="0"/>
                <a:cs typeface="Times New Roman" panose="02020603050405020304" pitchFamily="18" charset="0"/>
              </a:rPr>
              <a:t>1. Reflection-on-action</a:t>
            </a:r>
          </a:p>
          <a:p>
            <a:r>
              <a:rPr lang="en-GB" b="1"/>
              <a:t>Thinking after the event.</a:t>
            </a:r>
            <a:r>
              <a:rPr lang="en-GB"/>
              <a:t> Occurs </a:t>
            </a:r>
            <a:r>
              <a:rPr lang="en-GB" i="1"/>
              <a:t>retrospectively</a:t>
            </a:r>
            <a:r>
              <a:rPr lang="en-GB"/>
              <a:t> after the experience is complete and involves stepping back to analyse the event, evaluate decisions, and connect practice to formal theory.</a:t>
            </a:r>
          </a:p>
          <a:p>
            <a:endParaRPr lang="en-GB" sz="600" b="1" kern="100">
              <a:ea typeface="Calibri" panose="020F0502020204030204" pitchFamily="34" charset="0"/>
              <a:cs typeface="Times New Roman" panose="02020603050405020304" pitchFamily="18" charset="0"/>
            </a:endParaRPr>
          </a:p>
          <a:p>
            <a:r>
              <a:rPr lang="en-GB" kern="100">
                <a:ea typeface="Calibri" panose="020F0502020204030204" pitchFamily="34" charset="0"/>
                <a:cs typeface="Times New Roman" panose="02020603050405020304" pitchFamily="18" charset="0"/>
              </a:rPr>
              <a:t>This provides </a:t>
            </a:r>
            <a:r>
              <a:rPr lang="en-GB" b="1" kern="100">
                <a:ea typeface="Calibri" panose="020F0502020204030204" pitchFamily="34" charset="0"/>
                <a:cs typeface="Times New Roman" panose="02020603050405020304" pitchFamily="18" charset="0"/>
              </a:rPr>
              <a:t>d</a:t>
            </a:r>
            <a:r>
              <a:rPr lang="en-GB" b="1"/>
              <a:t>eeper Learning</a:t>
            </a:r>
            <a:r>
              <a:rPr lang="en-GB"/>
              <a:t>, extracting lessons, and formulating plans for </a:t>
            </a:r>
            <a:r>
              <a:rPr lang="en-GB" b="1"/>
              <a:t>long-term professional change</a:t>
            </a:r>
            <a:r>
              <a:rPr lang="en-GB"/>
              <a:t>.</a:t>
            </a:r>
            <a:endParaRPr lang="en-GB" kern="100">
              <a:ea typeface="Calibri" panose="020F0502020204030204" pitchFamily="34" charset="0"/>
              <a:cs typeface="Times New Roman" panose="02020603050405020304" pitchFamily="18" charset="0"/>
            </a:endParaRPr>
          </a:p>
          <a:p>
            <a:endParaRPr lang="en-GB" sz="600"/>
          </a:p>
          <a:p>
            <a:r>
              <a:rPr lang="en-GB" b="1" u="sng"/>
              <a:t>2. Reflection-in-action</a:t>
            </a:r>
          </a:p>
          <a:p>
            <a:r>
              <a:rPr lang="en-GB" b="1"/>
              <a:t>Thinking on your feet.</a:t>
            </a:r>
            <a:r>
              <a:rPr lang="en-GB"/>
              <a:t> Occurs </a:t>
            </a:r>
            <a:r>
              <a:rPr lang="en-GB" i="1"/>
              <a:t>during</a:t>
            </a:r>
            <a:r>
              <a:rPr lang="en-GB"/>
              <a:t> the experience. It's the real-time adaptation and adjustment you make as you observe the immediate results of your actions (e.g., a leader noticing the team is confused and immediately changing the communication style).</a:t>
            </a:r>
          </a:p>
          <a:p>
            <a:endParaRPr lang="en-GB" sz="600"/>
          </a:p>
          <a:p>
            <a:r>
              <a:rPr lang="en-GB" b="1"/>
              <a:t>Immediate Correction</a:t>
            </a:r>
            <a:r>
              <a:rPr lang="en-GB"/>
              <a:t> and improvisation. It relies heavily on </a:t>
            </a:r>
            <a:r>
              <a:rPr lang="en-GB" b="1"/>
              <a:t>tacit knowledge</a:t>
            </a:r>
            <a:r>
              <a:rPr lang="en-GB"/>
              <a:t> (unspoken, intuitive expertise). It is the more powerful application but requires high levels of self and situational awareness.</a:t>
            </a:r>
          </a:p>
        </p:txBody>
      </p:sp>
      <p:cxnSp>
        <p:nvCxnSpPr>
          <p:cNvPr id="13" name="Straight Connector 12">
            <a:extLst>
              <a:ext uri="{FF2B5EF4-FFF2-40B4-BE49-F238E27FC236}">
                <a16:creationId xmlns:a16="http://schemas.microsoft.com/office/drawing/2014/main" id="{DD166255-E304-B465-251F-2BC92BF8D8D0}"/>
              </a:ext>
            </a:extLst>
          </p:cNvPr>
          <p:cNvCxnSpPr>
            <a:cxnSpLocks/>
          </p:cNvCxnSpPr>
          <p:nvPr/>
        </p:nvCxnSpPr>
        <p:spPr>
          <a:xfrm>
            <a:off x="6430297" y="703052"/>
            <a:ext cx="0" cy="6154947"/>
          </a:xfrm>
          <a:prstGeom prst="line">
            <a:avLst/>
          </a:prstGeom>
          <a:ln>
            <a:solidFill>
              <a:srgbClr val="00438B"/>
            </a:solidFill>
          </a:ln>
        </p:spPr>
        <p:style>
          <a:lnRef idx="2">
            <a:schemeClr val="accent1"/>
          </a:lnRef>
          <a:fillRef idx="0">
            <a:schemeClr val="accent1"/>
          </a:fillRef>
          <a:effectRef idx="1">
            <a:schemeClr val="accent1"/>
          </a:effectRef>
          <a:fontRef idx="minor">
            <a:schemeClr val="tx1"/>
          </a:fontRef>
        </p:style>
      </p:cxnSp>
      <p:pic>
        <p:nvPicPr>
          <p:cNvPr id="6" name="Picture 5" descr="Vacancies – The Cam Academy Trust">
            <a:extLst>
              <a:ext uri="{FF2B5EF4-FFF2-40B4-BE49-F238E27FC236}">
                <a16:creationId xmlns:a16="http://schemas.microsoft.com/office/drawing/2014/main" id="{C3170C8A-8B97-54BD-6567-A0C409BC0292}"/>
              </a:ext>
            </a:extLst>
          </p:cNvPr>
          <p:cNvPicPr>
            <a:picLocks noChangeAspect="1"/>
          </p:cNvPicPr>
          <p:nvPr/>
        </p:nvPicPr>
        <p:blipFill>
          <a:blip r:embed="rId2"/>
          <a:stretch>
            <a:fillRect/>
          </a:stretch>
        </p:blipFill>
        <p:spPr>
          <a:xfrm>
            <a:off x="-2645" y="7939"/>
            <a:ext cx="534460" cy="502708"/>
          </a:xfrm>
          <a:prstGeom prst="rect">
            <a:avLst/>
          </a:prstGeom>
        </p:spPr>
      </p:pic>
      <p:pic>
        <p:nvPicPr>
          <p:cNvPr id="9" name="Picture 8" descr="Blue text on a white background&#10;&#10;AI-generated content may be incorrect.">
            <a:extLst>
              <a:ext uri="{FF2B5EF4-FFF2-40B4-BE49-F238E27FC236}">
                <a16:creationId xmlns:a16="http://schemas.microsoft.com/office/drawing/2014/main" id="{3DA4D338-1444-C163-8564-CB184001D617}"/>
              </a:ext>
            </a:extLst>
          </p:cNvPr>
          <p:cNvPicPr>
            <a:picLocks noChangeAspect="1"/>
          </p:cNvPicPr>
          <p:nvPr/>
        </p:nvPicPr>
        <p:blipFill>
          <a:blip r:embed="rId3"/>
          <a:stretch>
            <a:fillRect/>
          </a:stretch>
        </p:blipFill>
        <p:spPr>
          <a:xfrm>
            <a:off x="611188" y="11113"/>
            <a:ext cx="1698625" cy="496359"/>
          </a:xfrm>
          <a:prstGeom prst="rect">
            <a:avLst/>
          </a:prstGeom>
        </p:spPr>
      </p:pic>
    </p:spTree>
    <p:extLst>
      <p:ext uri="{BB962C8B-B14F-4D97-AF65-F5344CB8AC3E}">
        <p14:creationId xmlns:p14="http://schemas.microsoft.com/office/powerpoint/2010/main" val="1853230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E605A-9F63-E582-F2EF-C8F2FC8726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84994C-6122-2AC3-1035-12EEE39FEE27}"/>
              </a:ext>
            </a:extLst>
          </p:cNvPr>
          <p:cNvSpPr txBox="1"/>
          <p:nvPr/>
        </p:nvSpPr>
        <p:spPr>
          <a:xfrm>
            <a:off x="0" y="770443"/>
            <a:ext cx="12192000" cy="461665"/>
          </a:xfrm>
          <a:prstGeom prst="rect">
            <a:avLst/>
          </a:prstGeom>
          <a:noFill/>
        </p:spPr>
        <p:txBody>
          <a:bodyPr wrap="square" rtlCol="0">
            <a:spAutoFit/>
          </a:bodyPr>
          <a:lstStyle/>
          <a:p>
            <a:r>
              <a:rPr lang="en-GB" kern="100">
                <a:solidFill>
                  <a:schemeClr val="tx1"/>
                </a:solidFill>
                <a:latin typeface="+mn-lt"/>
                <a:ea typeface="Calibri" panose="020F0502020204030204" pitchFamily="34" charset="0"/>
                <a:cs typeface="Times New Roman" panose="02020603050405020304" pitchFamily="18" charset="0"/>
              </a:rPr>
              <a:t>There are a number of reflective learning models to help guide the process, two are set out the current and next slide:</a:t>
            </a:r>
            <a:endParaRPr lang="en-GB" kern="100">
              <a:ea typeface="Calibri" panose="020F0502020204030204" pitchFamily="34" charset="0"/>
              <a:cs typeface="Times New Roman" panose="02020603050405020304" pitchFamily="18" charset="0"/>
            </a:endParaRPr>
          </a:p>
          <a:p>
            <a:endParaRPr lang="en-GB" sz="600" kern="100">
              <a:ea typeface="Calibri" panose="020F0502020204030204" pitchFamily="34" charset="0"/>
              <a:cs typeface="Times New Roman" panose="02020603050405020304" pitchFamily="18" charset="0"/>
            </a:endParaRPr>
          </a:p>
        </p:txBody>
      </p:sp>
      <p:pic>
        <p:nvPicPr>
          <p:cNvPr id="2050" name="Picture 2" descr="The Gibbs Reflective Cycle - Free Template Download &amp; Guide">
            <a:extLst>
              <a:ext uri="{FF2B5EF4-FFF2-40B4-BE49-F238E27FC236}">
                <a16:creationId xmlns:a16="http://schemas.microsoft.com/office/drawing/2014/main" id="{3AF41FC3-14EC-FD4D-549C-A9FF19322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6" y="1825167"/>
            <a:ext cx="3712235" cy="37122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70114E-3CD4-D655-7919-CC3FE7AF5617}"/>
              </a:ext>
            </a:extLst>
          </p:cNvPr>
          <p:cNvSpPr txBox="1"/>
          <p:nvPr/>
        </p:nvSpPr>
        <p:spPr>
          <a:xfrm>
            <a:off x="2516722" y="8608"/>
            <a:ext cx="7158553" cy="461665"/>
          </a:xfrm>
          <a:prstGeom prst="rect">
            <a:avLst/>
          </a:prstGeom>
          <a:noFill/>
        </p:spPr>
        <p:txBody>
          <a:bodyPr wrap="square" rtlCol="0">
            <a:spAutoFit/>
          </a:bodyPr>
          <a:lstStyle/>
          <a:p>
            <a:pPr algn="ctr"/>
            <a:r>
              <a:rPr lang="en-GB" sz="2400" b="1" kern="100">
                <a:solidFill>
                  <a:schemeClr val="tx1"/>
                </a:solidFill>
                <a:latin typeface="+mn-lt"/>
                <a:ea typeface="Calibri" panose="020F0502020204030204" pitchFamily="34" charset="0"/>
                <a:cs typeface="Times New Roman" panose="02020603050405020304" pitchFamily="18" charset="0"/>
              </a:rPr>
              <a:t>Reflective Learning Models</a:t>
            </a:r>
          </a:p>
        </p:txBody>
      </p:sp>
      <p:sp>
        <p:nvSpPr>
          <p:cNvPr id="6" name="TextBox 5">
            <a:extLst>
              <a:ext uri="{FF2B5EF4-FFF2-40B4-BE49-F238E27FC236}">
                <a16:creationId xmlns:a16="http://schemas.microsoft.com/office/drawing/2014/main" id="{C770D3BC-965E-7788-05A6-0C03EFBA8CA2}"/>
              </a:ext>
            </a:extLst>
          </p:cNvPr>
          <p:cNvSpPr txBox="1"/>
          <p:nvPr/>
        </p:nvSpPr>
        <p:spPr>
          <a:xfrm>
            <a:off x="0" y="1232108"/>
            <a:ext cx="2718619" cy="738664"/>
          </a:xfrm>
          <a:prstGeom prst="rect">
            <a:avLst/>
          </a:prstGeom>
          <a:noFill/>
        </p:spPr>
        <p:txBody>
          <a:bodyPr wrap="square" rtlCol="0">
            <a:spAutoFit/>
          </a:bodyPr>
          <a:lstStyle/>
          <a:p>
            <a:r>
              <a:rPr lang="en-GB" b="1" kern="100">
                <a:solidFill>
                  <a:schemeClr val="tx1"/>
                </a:solidFill>
                <a:latin typeface="+mn-lt"/>
                <a:ea typeface="Calibri" panose="020F0502020204030204" pitchFamily="34" charset="0"/>
                <a:cs typeface="Times New Roman" panose="02020603050405020304" pitchFamily="18" charset="0"/>
              </a:rPr>
              <a:t>Gibbs Reflective Cycle</a:t>
            </a:r>
          </a:p>
          <a:p>
            <a:r>
              <a:rPr lang="en-GB" kern="100">
                <a:ea typeface="Calibri" panose="020F0502020204030204" pitchFamily="34" charset="0"/>
                <a:cs typeface="Times New Roman" panose="02020603050405020304" pitchFamily="18" charset="0"/>
              </a:rPr>
              <a:t>(G. Gibbs, 1988)</a:t>
            </a:r>
          </a:p>
          <a:p>
            <a:endParaRPr lang="en-GB" sz="600" kern="10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E61D500-AA79-9A05-FEA8-A6232774B75D}"/>
              </a:ext>
            </a:extLst>
          </p:cNvPr>
          <p:cNvSpPr txBox="1"/>
          <p:nvPr/>
        </p:nvSpPr>
        <p:spPr>
          <a:xfrm>
            <a:off x="3898491" y="1120676"/>
            <a:ext cx="8293509" cy="4616648"/>
          </a:xfrm>
          <a:prstGeom prst="rect">
            <a:avLst/>
          </a:prstGeom>
          <a:noFill/>
        </p:spPr>
        <p:txBody>
          <a:bodyPr wrap="square" rtlCol="0">
            <a:spAutoFit/>
          </a:bodyPr>
          <a:lstStyle/>
          <a:p>
            <a:r>
              <a:rPr lang="en-GB" b="1" kern="100">
                <a:solidFill>
                  <a:schemeClr val="tx1"/>
                </a:solidFill>
                <a:latin typeface="+mn-lt"/>
                <a:ea typeface="Calibri" panose="020F0502020204030204" pitchFamily="34" charset="0"/>
                <a:cs typeface="Times New Roman" panose="02020603050405020304" pitchFamily="18" charset="0"/>
              </a:rPr>
              <a:t>1. Description:</a:t>
            </a:r>
            <a:r>
              <a:rPr lang="en-GB" kern="100">
                <a:solidFill>
                  <a:schemeClr val="tx1"/>
                </a:solidFill>
                <a:latin typeface="+mn-lt"/>
                <a:ea typeface="Calibri" panose="020F0502020204030204" pitchFamily="34" charset="0"/>
                <a:cs typeface="Times New Roman" panose="02020603050405020304" pitchFamily="18" charset="0"/>
              </a:rPr>
              <a:t> </a:t>
            </a:r>
            <a:r>
              <a:rPr lang="en-GB"/>
              <a:t>Detail the event factually: who, what, when, and where. Avoid adding interpretations, emotional responses or judgements. Be clear on the sequence of events, what the original goal and intent was and conclude with what the end result of the situation was.</a:t>
            </a:r>
          </a:p>
          <a:p>
            <a:endParaRPr lang="en-GB" sz="600" kern="100">
              <a:ea typeface="Calibri" panose="020F0502020204030204" pitchFamily="34" charset="0"/>
              <a:cs typeface="Times New Roman" panose="02020603050405020304" pitchFamily="18" charset="0"/>
            </a:endParaRPr>
          </a:p>
          <a:p>
            <a:r>
              <a:rPr lang="en-GB" b="1" kern="100">
                <a:ea typeface="Calibri" panose="020F0502020204030204" pitchFamily="34" charset="0"/>
                <a:cs typeface="Times New Roman" panose="02020603050405020304" pitchFamily="18" charset="0"/>
              </a:rPr>
              <a:t>2. Feelings: </a:t>
            </a:r>
            <a:r>
              <a:rPr lang="en-GB"/>
              <a:t>Recall your internal reactions and emotions </a:t>
            </a:r>
            <a:r>
              <a:rPr lang="en-GB" i="1"/>
              <a:t>during</a:t>
            </a:r>
            <a:r>
              <a:rPr lang="en-GB"/>
              <a:t> and </a:t>
            </a:r>
            <a:r>
              <a:rPr lang="en-GB" i="1"/>
              <a:t>after</a:t>
            </a:r>
            <a:r>
              <a:rPr lang="en-GB"/>
              <a:t> the event. This is focusing on your </a:t>
            </a:r>
            <a:r>
              <a:rPr lang="en-GB" i="1"/>
              <a:t>perception</a:t>
            </a:r>
            <a:r>
              <a:rPr lang="en-GB"/>
              <a:t>. Then consider the </a:t>
            </a:r>
            <a:r>
              <a:rPr lang="en-GB" i="1"/>
              <a:t>impact on others</a:t>
            </a:r>
            <a:r>
              <a:rPr lang="en-GB" b="1" i="1"/>
              <a:t> </a:t>
            </a:r>
            <a:r>
              <a:rPr lang="en-GB"/>
              <a:t>putting yourself in their shoes. This is focusing on a wider </a:t>
            </a:r>
            <a:r>
              <a:rPr lang="en-GB" i="1"/>
              <a:t>perspective.</a:t>
            </a:r>
          </a:p>
          <a:p>
            <a:endParaRPr lang="en-GB" sz="600" kern="100">
              <a:ea typeface="Calibri" panose="020F0502020204030204" pitchFamily="34" charset="0"/>
              <a:cs typeface="Times New Roman" panose="02020603050405020304" pitchFamily="18" charset="0"/>
            </a:endParaRPr>
          </a:p>
          <a:p>
            <a:r>
              <a:rPr lang="en-GB" b="1" kern="100">
                <a:ea typeface="Calibri" panose="020F0502020204030204" pitchFamily="34" charset="0"/>
                <a:cs typeface="Times New Roman" panose="02020603050405020304" pitchFamily="18" charset="0"/>
              </a:rPr>
              <a:t>3. Evaluation: </a:t>
            </a:r>
            <a:r>
              <a:rPr lang="en-GB"/>
              <a:t>Be objective here about what was good and bad about the experience. Look at what went well (even if the overall result was poor) and what didn't go as planned. This stage helps you identify the "turning points" of the situation.</a:t>
            </a:r>
          </a:p>
          <a:p>
            <a:endParaRPr lang="en-GB" sz="600" kern="100">
              <a:ea typeface="Calibri" panose="020F0502020204030204" pitchFamily="34" charset="0"/>
              <a:cs typeface="Times New Roman" panose="02020603050405020304" pitchFamily="18" charset="0"/>
            </a:endParaRPr>
          </a:p>
          <a:p>
            <a:r>
              <a:rPr lang="en-GB" b="1" kern="100">
                <a:ea typeface="Calibri" panose="020F0502020204030204" pitchFamily="34" charset="0"/>
                <a:cs typeface="Times New Roman" panose="02020603050405020304" pitchFamily="18" charset="0"/>
              </a:rPr>
              <a:t>4. Analysis: </a:t>
            </a:r>
            <a:r>
              <a:rPr lang="en-GB"/>
              <a:t>This is the most critical stage for deep learning. Use external knowledge, theories, or past experiences to explain why things happened the way they did, bringing this to consciousness. </a:t>
            </a:r>
            <a:r>
              <a:rPr lang="en-GB" i="1"/>
              <a:t>Example:</a:t>
            </a:r>
            <a:r>
              <a:rPr lang="en-GB"/>
              <a:t> "The meeting failed because I didn't set a clear agenda, which aligns with XYZ time-management theory."</a:t>
            </a:r>
            <a:endParaRPr lang="en-GB" kern="100">
              <a:ea typeface="Calibri" panose="020F0502020204030204" pitchFamily="34" charset="0"/>
              <a:cs typeface="Times New Roman" panose="02020603050405020304" pitchFamily="18" charset="0"/>
            </a:endParaRPr>
          </a:p>
          <a:p>
            <a:endParaRPr lang="en-GB" sz="600" kern="10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6A22306-98FA-160F-6A79-660309AD577F}"/>
              </a:ext>
            </a:extLst>
          </p:cNvPr>
          <p:cNvSpPr txBox="1"/>
          <p:nvPr/>
        </p:nvSpPr>
        <p:spPr>
          <a:xfrm>
            <a:off x="44243" y="5710256"/>
            <a:ext cx="6051755" cy="1200329"/>
          </a:xfrm>
          <a:prstGeom prst="rect">
            <a:avLst/>
          </a:prstGeom>
          <a:noFill/>
        </p:spPr>
        <p:txBody>
          <a:bodyPr wrap="square" rtlCol="0">
            <a:spAutoFit/>
          </a:bodyPr>
          <a:lstStyle/>
          <a:p>
            <a:r>
              <a:rPr lang="en-GB" b="1" kern="100">
                <a:ea typeface="Calibri" panose="020F0502020204030204" pitchFamily="34" charset="0"/>
                <a:cs typeface="Times New Roman" panose="02020603050405020304" pitchFamily="18" charset="0"/>
              </a:rPr>
              <a:t>5. Conclusion: </a:t>
            </a:r>
            <a:r>
              <a:rPr lang="en-GB"/>
              <a:t>Reflect on your personal performance. Given what you’ve analysed, what alternative steps could you have taken? This is about identifying specific skills or behaviours to change.</a:t>
            </a:r>
            <a:endParaRPr lang="en-GB" sz="600" kern="10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070C9F2-AB4C-6D30-09A4-460C9FA362F0}"/>
              </a:ext>
            </a:extLst>
          </p:cNvPr>
          <p:cNvSpPr txBox="1"/>
          <p:nvPr/>
        </p:nvSpPr>
        <p:spPr>
          <a:xfrm>
            <a:off x="6140245" y="5710256"/>
            <a:ext cx="6051755" cy="1200329"/>
          </a:xfrm>
          <a:prstGeom prst="rect">
            <a:avLst/>
          </a:prstGeom>
          <a:noFill/>
        </p:spPr>
        <p:txBody>
          <a:bodyPr wrap="square" rtlCol="0">
            <a:spAutoFit/>
          </a:bodyPr>
          <a:lstStyle/>
          <a:p>
            <a:r>
              <a:rPr lang="en-GB" b="1" kern="100">
                <a:ea typeface="Calibri" panose="020F0502020204030204" pitchFamily="34" charset="0"/>
                <a:cs typeface="Times New Roman" panose="02020603050405020304" pitchFamily="18" charset="0"/>
              </a:rPr>
              <a:t>6. Action Plan: </a:t>
            </a:r>
            <a:r>
              <a:rPr lang="en-GB" kern="100">
                <a:ea typeface="Calibri" panose="020F0502020204030204" pitchFamily="34" charset="0"/>
                <a:cs typeface="Times New Roman" panose="02020603050405020304" pitchFamily="18" charset="0"/>
              </a:rPr>
              <a:t>Create a concrete "cheat sheet" for the future. Outline specific steps you will take to ensure a better outcome next time, such as seeking training or changing a specific workflow.</a:t>
            </a:r>
            <a:endParaRPr lang="en-GB" sz="600" kern="100">
              <a:ea typeface="Calibri" panose="020F0502020204030204" pitchFamily="34" charset="0"/>
              <a:cs typeface="Times New Roman" panose="02020603050405020304" pitchFamily="18" charset="0"/>
            </a:endParaRPr>
          </a:p>
        </p:txBody>
      </p:sp>
      <p:pic>
        <p:nvPicPr>
          <p:cNvPr id="9" name="Picture 8" descr="Vacancies – The Cam Academy Trust">
            <a:extLst>
              <a:ext uri="{FF2B5EF4-FFF2-40B4-BE49-F238E27FC236}">
                <a16:creationId xmlns:a16="http://schemas.microsoft.com/office/drawing/2014/main" id="{634F288A-BB21-5FA5-F7EE-C23BFE32C9A8}"/>
              </a:ext>
            </a:extLst>
          </p:cNvPr>
          <p:cNvPicPr>
            <a:picLocks noChangeAspect="1"/>
          </p:cNvPicPr>
          <p:nvPr/>
        </p:nvPicPr>
        <p:blipFill>
          <a:blip r:embed="rId3"/>
          <a:stretch>
            <a:fillRect/>
          </a:stretch>
        </p:blipFill>
        <p:spPr>
          <a:xfrm>
            <a:off x="-2645" y="7939"/>
            <a:ext cx="534460" cy="502708"/>
          </a:xfrm>
          <a:prstGeom prst="rect">
            <a:avLst/>
          </a:prstGeom>
        </p:spPr>
      </p:pic>
      <p:pic>
        <p:nvPicPr>
          <p:cNvPr id="12" name="Picture 11" descr="Blue text on a white background&#10;&#10;AI-generated content may be incorrect.">
            <a:extLst>
              <a:ext uri="{FF2B5EF4-FFF2-40B4-BE49-F238E27FC236}">
                <a16:creationId xmlns:a16="http://schemas.microsoft.com/office/drawing/2014/main" id="{1C642D2E-D5F2-F958-CF31-03A33888071E}"/>
              </a:ext>
            </a:extLst>
          </p:cNvPr>
          <p:cNvPicPr>
            <a:picLocks noChangeAspect="1"/>
          </p:cNvPicPr>
          <p:nvPr/>
        </p:nvPicPr>
        <p:blipFill>
          <a:blip r:embed="rId4"/>
          <a:stretch>
            <a:fillRect/>
          </a:stretch>
        </p:blipFill>
        <p:spPr>
          <a:xfrm>
            <a:off x="611188" y="11113"/>
            <a:ext cx="1698625" cy="496359"/>
          </a:xfrm>
          <a:prstGeom prst="rect">
            <a:avLst/>
          </a:prstGeom>
        </p:spPr>
      </p:pic>
    </p:spTree>
    <p:extLst>
      <p:ext uri="{BB962C8B-B14F-4D97-AF65-F5344CB8AC3E}">
        <p14:creationId xmlns:p14="http://schemas.microsoft.com/office/powerpoint/2010/main" val="3639131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5C789-CB2C-96A0-5300-39F3B8ED67E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C7A5C9D-07C4-EEE5-70E9-AE68E5DF7790}"/>
              </a:ext>
            </a:extLst>
          </p:cNvPr>
          <p:cNvSpPr txBox="1"/>
          <p:nvPr/>
        </p:nvSpPr>
        <p:spPr>
          <a:xfrm>
            <a:off x="2516722" y="8608"/>
            <a:ext cx="7158553" cy="461665"/>
          </a:xfrm>
          <a:prstGeom prst="rect">
            <a:avLst/>
          </a:prstGeom>
          <a:noFill/>
        </p:spPr>
        <p:txBody>
          <a:bodyPr wrap="square" rtlCol="0">
            <a:spAutoFit/>
          </a:bodyPr>
          <a:lstStyle/>
          <a:p>
            <a:pPr algn="ctr"/>
            <a:r>
              <a:rPr lang="en-GB" sz="2400" b="1" kern="100">
                <a:solidFill>
                  <a:schemeClr val="tx1"/>
                </a:solidFill>
                <a:latin typeface="+mn-lt"/>
                <a:ea typeface="Calibri" panose="020F0502020204030204" pitchFamily="34" charset="0"/>
                <a:cs typeface="Times New Roman" panose="02020603050405020304" pitchFamily="18" charset="0"/>
              </a:rPr>
              <a:t>Reflective Learning Models</a:t>
            </a:r>
          </a:p>
        </p:txBody>
      </p:sp>
      <p:sp>
        <p:nvSpPr>
          <p:cNvPr id="6" name="TextBox 5">
            <a:extLst>
              <a:ext uri="{FF2B5EF4-FFF2-40B4-BE49-F238E27FC236}">
                <a16:creationId xmlns:a16="http://schemas.microsoft.com/office/drawing/2014/main" id="{B7EB8204-3BB9-87EC-6CDA-DDD5A43DF276}"/>
              </a:ext>
            </a:extLst>
          </p:cNvPr>
          <p:cNvSpPr txBox="1"/>
          <p:nvPr/>
        </p:nvSpPr>
        <p:spPr>
          <a:xfrm>
            <a:off x="0" y="645453"/>
            <a:ext cx="2718619" cy="738664"/>
          </a:xfrm>
          <a:prstGeom prst="rect">
            <a:avLst/>
          </a:prstGeom>
          <a:noFill/>
        </p:spPr>
        <p:txBody>
          <a:bodyPr wrap="square" rtlCol="0">
            <a:spAutoFit/>
          </a:bodyPr>
          <a:lstStyle/>
          <a:p>
            <a:r>
              <a:rPr lang="en-GB" b="1" kern="100">
                <a:solidFill>
                  <a:schemeClr val="tx1"/>
                </a:solidFill>
                <a:latin typeface="+mn-lt"/>
                <a:ea typeface="Calibri" panose="020F0502020204030204" pitchFamily="34" charset="0"/>
                <a:cs typeface="Times New Roman" panose="02020603050405020304" pitchFamily="18" charset="0"/>
              </a:rPr>
              <a:t>The GROW Model</a:t>
            </a:r>
          </a:p>
          <a:p>
            <a:r>
              <a:rPr lang="en-GB" kern="100">
                <a:ea typeface="Calibri" panose="020F0502020204030204" pitchFamily="34" charset="0"/>
                <a:cs typeface="Times New Roman" panose="02020603050405020304" pitchFamily="18" charset="0"/>
              </a:rPr>
              <a:t>(J. Whitmore, 1992)</a:t>
            </a:r>
          </a:p>
          <a:p>
            <a:endParaRPr lang="en-GB" sz="600" kern="10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52CD26E-5173-9E85-FEA9-6627C51917D9}"/>
              </a:ext>
            </a:extLst>
          </p:cNvPr>
          <p:cNvSpPr txBox="1"/>
          <p:nvPr/>
        </p:nvSpPr>
        <p:spPr>
          <a:xfrm>
            <a:off x="2303539" y="464997"/>
            <a:ext cx="5712237" cy="923330"/>
          </a:xfrm>
          <a:prstGeom prst="rect">
            <a:avLst/>
          </a:prstGeom>
          <a:noFill/>
        </p:spPr>
        <p:txBody>
          <a:bodyPr wrap="square" rtlCol="0">
            <a:spAutoFit/>
          </a:bodyPr>
          <a:lstStyle/>
          <a:p>
            <a:r>
              <a:rPr lang="en-GB" kern="100">
                <a:ea typeface="Calibri" panose="020F0502020204030204" pitchFamily="34" charset="0"/>
                <a:cs typeface="Times New Roman" panose="02020603050405020304" pitchFamily="18" charset="0"/>
              </a:rPr>
              <a:t>The model functions as a roadmap for a coaching conversation, ensuring that the session doesn't just circle the problem but moves toward action:</a:t>
            </a:r>
          </a:p>
        </p:txBody>
      </p:sp>
      <p:sp>
        <p:nvSpPr>
          <p:cNvPr id="11" name="TextBox 10">
            <a:extLst>
              <a:ext uri="{FF2B5EF4-FFF2-40B4-BE49-F238E27FC236}">
                <a16:creationId xmlns:a16="http://schemas.microsoft.com/office/drawing/2014/main" id="{1F2EBB92-6443-4A3D-EB6C-6ACC33447297}"/>
              </a:ext>
            </a:extLst>
          </p:cNvPr>
          <p:cNvSpPr txBox="1"/>
          <p:nvPr/>
        </p:nvSpPr>
        <p:spPr>
          <a:xfrm>
            <a:off x="8015776" y="464997"/>
            <a:ext cx="4179383" cy="5693866"/>
          </a:xfrm>
          <a:prstGeom prst="rect">
            <a:avLst/>
          </a:prstGeom>
          <a:noFill/>
        </p:spPr>
        <p:txBody>
          <a:bodyPr wrap="square" lIns="91440" tIns="45720" rIns="91440" bIns="45720" rtlCol="0" anchor="t">
            <a:spAutoFit/>
          </a:bodyPr>
          <a:lstStyle/>
          <a:p>
            <a:r>
              <a:rPr lang="en-GB" b="1"/>
              <a:t>Goal:</a:t>
            </a:r>
            <a:r>
              <a:rPr lang="en-GB"/>
              <a:t> Define what the person wants to achieve. This must be specific and measurable, rather than a vague desire to "improve."</a:t>
            </a:r>
          </a:p>
          <a:p>
            <a:endParaRPr lang="en-GB" sz="1400"/>
          </a:p>
          <a:p>
            <a:r>
              <a:rPr lang="en-GB" b="1"/>
              <a:t>Reality:</a:t>
            </a:r>
            <a:r>
              <a:rPr lang="en-GB"/>
              <a:t> Assess the current situation. This involves exploring the obstacles, the resources already available, and what has been tried so far.</a:t>
            </a:r>
          </a:p>
          <a:p>
            <a:endParaRPr lang="en-GB" sz="1400"/>
          </a:p>
          <a:p>
            <a:r>
              <a:rPr lang="en-GB" b="1"/>
              <a:t>Options/Obsctacles:</a:t>
            </a:r>
            <a:r>
              <a:rPr lang="en-GB"/>
              <a:t> Brainstorm all possible paths forward. The focus here is on creativity and removing "internal censors" to find multiple solutions.</a:t>
            </a:r>
          </a:p>
          <a:p>
            <a:endParaRPr lang="en-GB" sz="1400"/>
          </a:p>
          <a:p>
            <a:r>
              <a:rPr lang="en-GB" b="1"/>
              <a:t>Way Forward (or Will):</a:t>
            </a:r>
            <a:r>
              <a:rPr lang="en-GB"/>
              <a:t> Convert the best options into a concrete action plan. This stage establishes commitment, timelines, and accountability.</a:t>
            </a:r>
          </a:p>
          <a:p>
            <a:endParaRPr lang="en-GB"/>
          </a:p>
          <a:p>
            <a:endParaRPr lang="en-GB" b="1"/>
          </a:p>
        </p:txBody>
      </p:sp>
      <p:sp>
        <p:nvSpPr>
          <p:cNvPr id="12" name="TextBox 11">
            <a:extLst>
              <a:ext uri="{FF2B5EF4-FFF2-40B4-BE49-F238E27FC236}">
                <a16:creationId xmlns:a16="http://schemas.microsoft.com/office/drawing/2014/main" id="{2CC1A800-625F-248A-5CEC-714FE163CC90}"/>
              </a:ext>
            </a:extLst>
          </p:cNvPr>
          <p:cNvSpPr txBox="1"/>
          <p:nvPr/>
        </p:nvSpPr>
        <p:spPr>
          <a:xfrm>
            <a:off x="0" y="5681303"/>
            <a:ext cx="12192000" cy="1200329"/>
          </a:xfrm>
          <a:prstGeom prst="rect">
            <a:avLst/>
          </a:prstGeom>
          <a:noFill/>
        </p:spPr>
        <p:txBody>
          <a:bodyPr wrap="square" lIns="91440" tIns="45720" rIns="91440" bIns="45720" rtlCol="0" anchor="t">
            <a:spAutoFit/>
          </a:bodyPr>
          <a:lstStyle/>
          <a:p>
            <a:r>
              <a:rPr lang="en-GB"/>
              <a:t> The power of the GROW model lies in itsability to foster </a:t>
            </a:r>
            <a:r>
              <a:rPr lang="en-GB" b="1"/>
              <a:t>self-awareness </a:t>
            </a:r>
            <a:r>
              <a:rPr lang="en-GB"/>
              <a:t>and </a:t>
            </a:r>
            <a:r>
              <a:rPr lang="en-GB" b="1"/>
              <a:t>personal responsibility</a:t>
            </a:r>
            <a:r>
              <a:rPr lang="en-GB"/>
              <a:t>. Rather than a manager or coach simply giving advice, the model uses powerful questioning to lead the individual to their own conclusions. By identifying their own "Way Forward," the individual is statistically much more likely to follow through and achieve the desired outcome.</a:t>
            </a:r>
            <a:endParaRPr lang="en-GB" kern="10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8A7FFA3-48C6-5F71-3F71-BAE85F044F96}"/>
              </a:ext>
            </a:extLst>
          </p:cNvPr>
          <p:cNvGraphicFramePr>
            <a:graphicFrameLocks noGrp="1"/>
          </p:cNvGraphicFramePr>
          <p:nvPr>
            <p:extLst>
              <p:ext uri="{D42A27DB-BD31-4B8C-83A1-F6EECF244321}">
                <p14:modId xmlns:p14="http://schemas.microsoft.com/office/powerpoint/2010/main" val="3129717366"/>
              </p:ext>
            </p:extLst>
          </p:nvPr>
        </p:nvGraphicFramePr>
        <p:xfrm>
          <a:off x="122047" y="1348242"/>
          <a:ext cx="7850960" cy="4333663"/>
        </p:xfrm>
        <a:graphic>
          <a:graphicData uri="http://schemas.openxmlformats.org/drawingml/2006/table">
            <a:tbl>
              <a:tblPr firstRow="1" bandRow="1">
                <a:tableStyleId>{5C22544A-7EE6-4342-B048-85BDC9FD1C3A}</a:tableStyleId>
              </a:tblPr>
              <a:tblGrid>
                <a:gridCol w="1962740">
                  <a:extLst>
                    <a:ext uri="{9D8B030D-6E8A-4147-A177-3AD203B41FA5}">
                      <a16:colId xmlns:a16="http://schemas.microsoft.com/office/drawing/2014/main" val="1353902876"/>
                    </a:ext>
                  </a:extLst>
                </a:gridCol>
                <a:gridCol w="1962740">
                  <a:extLst>
                    <a:ext uri="{9D8B030D-6E8A-4147-A177-3AD203B41FA5}">
                      <a16:colId xmlns:a16="http://schemas.microsoft.com/office/drawing/2014/main" val="196552636"/>
                    </a:ext>
                  </a:extLst>
                </a:gridCol>
                <a:gridCol w="1962740">
                  <a:extLst>
                    <a:ext uri="{9D8B030D-6E8A-4147-A177-3AD203B41FA5}">
                      <a16:colId xmlns:a16="http://schemas.microsoft.com/office/drawing/2014/main" val="2471274252"/>
                    </a:ext>
                  </a:extLst>
                </a:gridCol>
                <a:gridCol w="1962740">
                  <a:extLst>
                    <a:ext uri="{9D8B030D-6E8A-4147-A177-3AD203B41FA5}">
                      <a16:colId xmlns:a16="http://schemas.microsoft.com/office/drawing/2014/main" val="3203570252"/>
                    </a:ext>
                  </a:extLst>
                </a:gridCol>
              </a:tblGrid>
              <a:tr h="645583">
                <a:tc>
                  <a:txBody>
                    <a:bodyPr/>
                    <a:lstStyle/>
                    <a:p>
                      <a:pPr algn="ctr"/>
                      <a:r>
                        <a:rPr lang="en-GB" sz="3600"/>
                        <a:t>G</a:t>
                      </a:r>
                    </a:p>
                  </a:txBody>
                  <a:tcPr>
                    <a:solidFill>
                      <a:srgbClr val="00A5D7"/>
                    </a:solidFill>
                  </a:tcPr>
                </a:tc>
                <a:tc>
                  <a:txBody>
                    <a:bodyPr/>
                    <a:lstStyle/>
                    <a:p>
                      <a:pPr algn="ctr"/>
                      <a:r>
                        <a:rPr lang="en-GB" sz="3600"/>
                        <a:t>R</a:t>
                      </a:r>
                    </a:p>
                  </a:txBody>
                  <a:tcPr>
                    <a:solidFill>
                      <a:srgbClr val="0084BD"/>
                    </a:solidFill>
                  </a:tcPr>
                </a:tc>
                <a:tc>
                  <a:txBody>
                    <a:bodyPr/>
                    <a:lstStyle/>
                    <a:p>
                      <a:pPr algn="ctr"/>
                      <a:r>
                        <a:rPr lang="en-GB" sz="3600">
                          <a:solidFill>
                            <a:schemeClr val="bg1"/>
                          </a:solidFill>
                        </a:rPr>
                        <a:t>O</a:t>
                      </a:r>
                    </a:p>
                  </a:txBody>
                  <a:tcPr>
                    <a:solidFill>
                      <a:srgbClr val="0063A4"/>
                    </a:solidFill>
                  </a:tcPr>
                </a:tc>
                <a:tc>
                  <a:txBody>
                    <a:bodyPr/>
                    <a:lstStyle/>
                    <a:p>
                      <a:pPr algn="ctr"/>
                      <a:r>
                        <a:rPr lang="en-GB" sz="3600">
                          <a:solidFill>
                            <a:schemeClr val="bg1"/>
                          </a:solidFill>
                        </a:rPr>
                        <a:t>W</a:t>
                      </a:r>
                    </a:p>
                  </a:txBody>
                  <a:tcPr>
                    <a:solidFill>
                      <a:srgbClr val="00438B"/>
                    </a:solidFill>
                  </a:tcPr>
                </a:tc>
                <a:extLst>
                  <a:ext uri="{0D108BD9-81ED-4DB2-BD59-A6C34878D82A}">
                    <a16:rowId xmlns:a16="http://schemas.microsoft.com/office/drawing/2014/main" val="3586203186"/>
                  </a:ext>
                </a:extLst>
              </a:tr>
              <a:tr h="370626">
                <a:tc>
                  <a:txBody>
                    <a:bodyPr/>
                    <a:lstStyle/>
                    <a:p>
                      <a:pPr algn="ctr"/>
                      <a:r>
                        <a:rPr lang="en-GB" sz="2400">
                          <a:solidFill>
                            <a:schemeClr val="bg1"/>
                          </a:solidFill>
                        </a:rPr>
                        <a:t>Goal</a:t>
                      </a:r>
                    </a:p>
                  </a:txBody>
                  <a:tcPr anchor="ctr">
                    <a:solidFill>
                      <a:srgbClr val="00A5D7"/>
                    </a:solidFill>
                  </a:tcPr>
                </a:tc>
                <a:tc>
                  <a:txBody>
                    <a:bodyPr/>
                    <a:lstStyle/>
                    <a:p>
                      <a:pPr algn="ctr"/>
                      <a:r>
                        <a:rPr lang="en-GB" sz="2400">
                          <a:solidFill>
                            <a:schemeClr val="bg1"/>
                          </a:solidFill>
                        </a:rPr>
                        <a:t>Reality</a:t>
                      </a:r>
                    </a:p>
                  </a:txBody>
                  <a:tcPr anchor="ctr">
                    <a:solidFill>
                      <a:srgbClr val="0084BD"/>
                    </a:solidFill>
                  </a:tcPr>
                </a:tc>
                <a:tc>
                  <a:txBody>
                    <a:bodyPr/>
                    <a:lstStyle/>
                    <a:p>
                      <a:pPr algn="ctr"/>
                      <a:r>
                        <a:rPr lang="en-GB" sz="2400">
                          <a:solidFill>
                            <a:schemeClr val="bg1"/>
                          </a:solidFill>
                        </a:rPr>
                        <a:t>Options/</a:t>
                      </a:r>
                    </a:p>
                    <a:p>
                      <a:pPr lvl="0" algn="ctr">
                        <a:buNone/>
                      </a:pPr>
                      <a:r>
                        <a:rPr lang="en-GB" sz="2400">
                          <a:solidFill>
                            <a:schemeClr val="bg1"/>
                          </a:solidFill>
                        </a:rPr>
                        <a:t>Obstacles</a:t>
                      </a:r>
                    </a:p>
                  </a:txBody>
                  <a:tcPr anchor="ctr">
                    <a:solidFill>
                      <a:srgbClr val="0063A4"/>
                    </a:solidFill>
                  </a:tcPr>
                </a:tc>
                <a:tc>
                  <a:txBody>
                    <a:bodyPr/>
                    <a:lstStyle/>
                    <a:p>
                      <a:pPr algn="ctr"/>
                      <a:r>
                        <a:rPr lang="en-GB" sz="2400">
                          <a:solidFill>
                            <a:schemeClr val="bg1"/>
                          </a:solidFill>
                        </a:rPr>
                        <a:t>Will</a:t>
                      </a:r>
                    </a:p>
                  </a:txBody>
                  <a:tcPr anchor="ctr">
                    <a:solidFill>
                      <a:srgbClr val="00438B"/>
                    </a:solidFill>
                  </a:tcPr>
                </a:tc>
                <a:extLst>
                  <a:ext uri="{0D108BD9-81ED-4DB2-BD59-A6C34878D82A}">
                    <a16:rowId xmlns:a16="http://schemas.microsoft.com/office/drawing/2014/main" val="4288790749"/>
                  </a:ext>
                </a:extLst>
              </a:tr>
              <a:tr h="370626">
                <a:tc>
                  <a:txBody>
                    <a:bodyPr/>
                    <a:lstStyle/>
                    <a:p>
                      <a:pPr algn="ctr"/>
                      <a:r>
                        <a:rPr lang="en-GB" sz="1800" b="0">
                          <a:solidFill>
                            <a:schemeClr val="bg1"/>
                          </a:solidFill>
                        </a:rPr>
                        <a:t>Define where you want to get to</a:t>
                      </a:r>
                    </a:p>
                  </a:txBody>
                  <a:tcPr anchor="ctr">
                    <a:solidFill>
                      <a:srgbClr val="00A5D7"/>
                    </a:solidFill>
                  </a:tcPr>
                </a:tc>
                <a:tc>
                  <a:txBody>
                    <a:bodyPr/>
                    <a:lstStyle/>
                    <a:p>
                      <a:pPr algn="ctr"/>
                      <a:r>
                        <a:rPr lang="en-GB" sz="1800" b="0">
                          <a:solidFill>
                            <a:schemeClr val="bg1"/>
                          </a:solidFill>
                        </a:rPr>
                        <a:t>Agree parameters of your situation</a:t>
                      </a:r>
                    </a:p>
                  </a:txBody>
                  <a:tcPr anchor="ctr">
                    <a:solidFill>
                      <a:srgbClr val="0084BD"/>
                    </a:solidFill>
                  </a:tcPr>
                </a:tc>
                <a:tc>
                  <a:txBody>
                    <a:bodyPr/>
                    <a:lstStyle/>
                    <a:p>
                      <a:pPr algn="ctr"/>
                      <a:r>
                        <a:rPr lang="en-GB" sz="1800" b="0">
                          <a:solidFill>
                            <a:schemeClr val="bg1"/>
                          </a:solidFill>
                        </a:rPr>
                        <a:t>Explore options and barriers</a:t>
                      </a:r>
                    </a:p>
                  </a:txBody>
                  <a:tcPr anchor="ctr">
                    <a:solidFill>
                      <a:srgbClr val="0063A4"/>
                    </a:solidFill>
                  </a:tcPr>
                </a:tc>
                <a:tc>
                  <a:txBody>
                    <a:bodyPr/>
                    <a:lstStyle/>
                    <a:p>
                      <a:pPr algn="ctr"/>
                      <a:r>
                        <a:rPr lang="en-GB" sz="1800" b="0">
                          <a:solidFill>
                            <a:schemeClr val="bg1"/>
                          </a:solidFill>
                        </a:rPr>
                        <a:t>Commit towards a forward path</a:t>
                      </a:r>
                    </a:p>
                  </a:txBody>
                  <a:tcPr anchor="ctr">
                    <a:solidFill>
                      <a:srgbClr val="00438B"/>
                    </a:solidFill>
                  </a:tcPr>
                </a:tc>
                <a:extLst>
                  <a:ext uri="{0D108BD9-81ED-4DB2-BD59-A6C34878D82A}">
                    <a16:rowId xmlns:a16="http://schemas.microsoft.com/office/drawing/2014/main" val="2661684162"/>
                  </a:ext>
                </a:extLst>
              </a:tr>
              <a:tr h="370626">
                <a:tc>
                  <a:txBody>
                    <a:bodyPr/>
                    <a:lstStyle/>
                    <a:p>
                      <a:pPr algn="ctr"/>
                      <a:r>
                        <a:rPr lang="en-GB" sz="1600">
                          <a:solidFill>
                            <a:schemeClr val="bg1"/>
                          </a:solidFill>
                        </a:rPr>
                        <a:t>What do you want to achieve?</a:t>
                      </a:r>
                    </a:p>
                    <a:p>
                      <a:pPr lvl="0" algn="ctr">
                        <a:buNone/>
                      </a:pPr>
                      <a:endParaRPr lang="en-GB" sz="600">
                        <a:solidFill>
                          <a:schemeClr val="bg1"/>
                        </a:solidFill>
                      </a:endParaRPr>
                    </a:p>
                    <a:p>
                      <a:pPr lvl="0" algn="ctr">
                        <a:buNone/>
                      </a:pPr>
                      <a:r>
                        <a:rPr lang="en-GB" sz="1600">
                          <a:solidFill>
                            <a:schemeClr val="bg1"/>
                          </a:solidFill>
                        </a:rPr>
                        <a:t>What does your goal look like specifically?</a:t>
                      </a:r>
                    </a:p>
                    <a:p>
                      <a:pPr lvl="0" algn="ctr">
                        <a:buNone/>
                      </a:pPr>
                      <a:endParaRPr lang="en-GB" sz="600">
                        <a:solidFill>
                          <a:schemeClr val="bg1"/>
                        </a:solidFill>
                      </a:endParaRPr>
                    </a:p>
                    <a:p>
                      <a:pPr lvl="0" algn="ctr">
                        <a:buNone/>
                      </a:pPr>
                      <a:r>
                        <a:rPr lang="en-GB" sz="1600">
                          <a:solidFill>
                            <a:schemeClr val="bg1"/>
                          </a:solidFill>
                        </a:rPr>
                        <a:t>How would you </a:t>
                      </a:r>
                      <a:r>
                        <a:rPr lang="en-GB" sz="1600" err="1">
                          <a:solidFill>
                            <a:schemeClr val="bg1"/>
                          </a:solidFill>
                        </a:rPr>
                        <a:t>defin</a:t>
                      </a:r>
                      <a:r>
                        <a:rPr lang="en-GB" sz="1600">
                          <a:solidFill>
                            <a:schemeClr val="bg1"/>
                          </a:solidFill>
                        </a:rPr>
                        <a:t>e your goal?</a:t>
                      </a:r>
                    </a:p>
                  </a:txBody>
                  <a:tcPr anchor="ctr">
                    <a:solidFill>
                      <a:srgbClr val="00A5D7"/>
                    </a:solidFill>
                  </a:tcPr>
                </a:tc>
                <a:tc>
                  <a:txBody>
                    <a:bodyPr/>
                    <a:lstStyle/>
                    <a:p>
                      <a:pPr algn="ctr"/>
                      <a:r>
                        <a:rPr lang="en-GB" sz="1600">
                          <a:solidFill>
                            <a:schemeClr val="bg1"/>
                          </a:solidFill>
                        </a:rPr>
                        <a:t>What is happening right now?</a:t>
                      </a:r>
                    </a:p>
                    <a:p>
                      <a:pPr lvl="0" algn="ctr">
                        <a:buNone/>
                      </a:pPr>
                      <a:endParaRPr lang="en-GB" sz="600">
                        <a:solidFill>
                          <a:schemeClr val="bg1"/>
                        </a:solidFill>
                      </a:endParaRPr>
                    </a:p>
                    <a:p>
                      <a:pPr lvl="0" algn="ctr">
                        <a:buNone/>
                      </a:pPr>
                      <a:r>
                        <a:rPr lang="en-GB" sz="1600" dirty="0">
                          <a:solidFill>
                            <a:schemeClr val="bg1"/>
                          </a:solidFill>
                        </a:rPr>
                        <a:t>How will </a:t>
                      </a:r>
                      <a:r>
                        <a:rPr lang="en-GB" sz="1600" dirty="0" err="1">
                          <a:solidFill>
                            <a:schemeClr val="bg1"/>
                          </a:solidFill>
                        </a:rPr>
                        <a:t>your</a:t>
                      </a:r>
                      <a:r>
                        <a:rPr lang="en-GB" sz="1600" dirty="0">
                          <a:solidFill>
                            <a:schemeClr val="bg1"/>
                          </a:solidFill>
                        </a:rPr>
                        <a:t> situation impact your goal?</a:t>
                      </a:r>
                    </a:p>
                    <a:p>
                      <a:pPr lvl="0" algn="ctr">
                        <a:buNone/>
                      </a:pPr>
                      <a:endParaRPr lang="en-GB" sz="600">
                        <a:solidFill>
                          <a:schemeClr val="bg1"/>
                        </a:solidFill>
                      </a:endParaRPr>
                    </a:p>
                    <a:p>
                      <a:pPr lvl="0" algn="ctr">
                        <a:buNone/>
                      </a:pPr>
                      <a:r>
                        <a:rPr lang="en-GB" sz="1600">
                          <a:solidFill>
                            <a:schemeClr val="bg1"/>
                          </a:solidFill>
                        </a:rPr>
                        <a:t>What resources are available to you?</a:t>
                      </a:r>
                    </a:p>
                  </a:txBody>
                  <a:tcPr anchor="ctr">
                    <a:solidFill>
                      <a:srgbClr val="0084BD"/>
                    </a:solidFill>
                  </a:tcPr>
                </a:tc>
                <a:tc>
                  <a:txBody>
                    <a:bodyPr/>
                    <a:lstStyle/>
                    <a:p>
                      <a:pPr algn="ctr"/>
                      <a:r>
                        <a:rPr lang="en-GB" sz="1600">
                          <a:solidFill>
                            <a:schemeClr val="bg1"/>
                          </a:solidFill>
                        </a:rPr>
                        <a:t>What options are available to you?</a:t>
                      </a:r>
                    </a:p>
                    <a:p>
                      <a:pPr lvl="0" algn="ctr">
                        <a:buNone/>
                      </a:pPr>
                      <a:endParaRPr lang="en-GB" sz="600">
                        <a:solidFill>
                          <a:schemeClr val="bg1"/>
                        </a:solidFill>
                      </a:endParaRPr>
                    </a:p>
                    <a:p>
                      <a:pPr lvl="0" algn="ctr">
                        <a:buNone/>
                      </a:pPr>
                      <a:r>
                        <a:rPr lang="en-GB" sz="1600">
                          <a:solidFill>
                            <a:schemeClr val="bg1"/>
                          </a:solidFill>
                        </a:rPr>
                        <a:t>What obstacles do you face?</a:t>
                      </a:r>
                    </a:p>
                    <a:p>
                      <a:pPr lvl="0" algn="ctr">
                        <a:buNone/>
                      </a:pPr>
                      <a:endParaRPr lang="en-GB" sz="600">
                        <a:solidFill>
                          <a:schemeClr val="bg1"/>
                        </a:solidFill>
                      </a:endParaRPr>
                    </a:p>
                    <a:p>
                      <a:pPr lvl="0" algn="ctr">
                        <a:buNone/>
                      </a:pPr>
                      <a:r>
                        <a:rPr lang="en-GB" sz="1600">
                          <a:solidFill>
                            <a:schemeClr val="bg1"/>
                          </a:solidFill>
                        </a:rPr>
                        <a:t>How might these play out and how can you overcome them</a:t>
                      </a:r>
                    </a:p>
                  </a:txBody>
                  <a:tcPr anchor="ctr">
                    <a:solidFill>
                      <a:srgbClr val="0063A4"/>
                    </a:solidFill>
                  </a:tcPr>
                </a:tc>
                <a:tc>
                  <a:txBody>
                    <a:bodyPr/>
                    <a:lstStyle/>
                    <a:p>
                      <a:pPr algn="ctr"/>
                      <a:r>
                        <a:rPr lang="en-GB" sz="1600">
                          <a:solidFill>
                            <a:schemeClr val="bg1"/>
                          </a:solidFill>
                        </a:rPr>
                        <a:t>How committed are you to your goal?</a:t>
                      </a:r>
                    </a:p>
                    <a:p>
                      <a:pPr lvl="0" algn="ctr">
                        <a:buNone/>
                      </a:pPr>
                      <a:endParaRPr lang="en-GB" sz="600">
                        <a:solidFill>
                          <a:schemeClr val="bg1"/>
                        </a:solidFill>
                      </a:endParaRPr>
                    </a:p>
                    <a:p>
                      <a:pPr lvl="0" algn="ctr">
                        <a:buNone/>
                      </a:pPr>
                      <a:r>
                        <a:rPr lang="en-GB" sz="1600">
                          <a:solidFill>
                            <a:schemeClr val="bg1"/>
                          </a:solidFill>
                        </a:rPr>
                        <a:t>What are the first steps towards it?</a:t>
                      </a:r>
                    </a:p>
                    <a:p>
                      <a:pPr lvl="0" algn="ctr">
                        <a:buNone/>
                      </a:pPr>
                      <a:endParaRPr lang="en-GB" sz="600">
                        <a:solidFill>
                          <a:schemeClr val="bg1"/>
                        </a:solidFill>
                      </a:endParaRPr>
                    </a:p>
                    <a:p>
                      <a:pPr lvl="0" algn="ctr">
                        <a:buNone/>
                      </a:pPr>
                      <a:r>
                        <a:rPr lang="en-GB" sz="1600" dirty="0">
                          <a:solidFill>
                            <a:schemeClr val="bg1"/>
                          </a:solidFill>
                        </a:rPr>
                        <a:t>What would encourage or </a:t>
                      </a:r>
                      <a:r>
                        <a:rPr lang="en-GB" sz="1600" dirty="0" err="1">
                          <a:solidFill>
                            <a:schemeClr val="bg1"/>
                          </a:solidFill>
                        </a:rPr>
                        <a:t>discourge</a:t>
                      </a:r>
                      <a:r>
                        <a:rPr lang="en-GB" sz="1600" dirty="0">
                          <a:solidFill>
                            <a:schemeClr val="bg1"/>
                          </a:solidFill>
                        </a:rPr>
                        <a:t> you?</a:t>
                      </a:r>
                    </a:p>
                  </a:txBody>
                  <a:tcPr anchor="ctr">
                    <a:solidFill>
                      <a:srgbClr val="00438B"/>
                    </a:solidFill>
                  </a:tcPr>
                </a:tc>
                <a:extLst>
                  <a:ext uri="{0D108BD9-81ED-4DB2-BD59-A6C34878D82A}">
                    <a16:rowId xmlns:a16="http://schemas.microsoft.com/office/drawing/2014/main" val="102033998"/>
                  </a:ext>
                </a:extLst>
              </a:tr>
            </a:tbl>
          </a:graphicData>
        </a:graphic>
      </p:graphicFrame>
      <p:pic>
        <p:nvPicPr>
          <p:cNvPr id="7" name="Picture 6" descr="Vacancies – The Cam Academy Trust">
            <a:extLst>
              <a:ext uri="{FF2B5EF4-FFF2-40B4-BE49-F238E27FC236}">
                <a16:creationId xmlns:a16="http://schemas.microsoft.com/office/drawing/2014/main" id="{AEC865B4-18D1-85A4-5D64-C7550AB1F486}"/>
              </a:ext>
            </a:extLst>
          </p:cNvPr>
          <p:cNvPicPr>
            <a:picLocks noChangeAspect="1"/>
          </p:cNvPicPr>
          <p:nvPr/>
        </p:nvPicPr>
        <p:blipFill>
          <a:blip r:embed="rId2"/>
          <a:stretch>
            <a:fillRect/>
          </a:stretch>
        </p:blipFill>
        <p:spPr>
          <a:xfrm>
            <a:off x="-2645" y="7939"/>
            <a:ext cx="534460" cy="502708"/>
          </a:xfrm>
          <a:prstGeom prst="rect">
            <a:avLst/>
          </a:prstGeom>
        </p:spPr>
      </p:pic>
      <p:pic>
        <p:nvPicPr>
          <p:cNvPr id="10" name="Picture 9" descr="Blue text on a white background&#10;&#10;AI-generated content may be incorrect.">
            <a:extLst>
              <a:ext uri="{FF2B5EF4-FFF2-40B4-BE49-F238E27FC236}">
                <a16:creationId xmlns:a16="http://schemas.microsoft.com/office/drawing/2014/main" id="{5E65383E-A5C2-7A60-18E9-7ADCCCFEA4EC}"/>
              </a:ext>
            </a:extLst>
          </p:cNvPr>
          <p:cNvPicPr>
            <a:picLocks noChangeAspect="1"/>
          </p:cNvPicPr>
          <p:nvPr/>
        </p:nvPicPr>
        <p:blipFill>
          <a:blip r:embed="rId3"/>
          <a:stretch>
            <a:fillRect/>
          </a:stretch>
        </p:blipFill>
        <p:spPr>
          <a:xfrm>
            <a:off x="611188" y="11113"/>
            <a:ext cx="1698625" cy="496359"/>
          </a:xfrm>
          <a:prstGeom prst="rect">
            <a:avLst/>
          </a:prstGeom>
        </p:spPr>
      </p:pic>
    </p:spTree>
    <p:extLst>
      <p:ext uri="{BB962C8B-B14F-4D97-AF65-F5344CB8AC3E}">
        <p14:creationId xmlns:p14="http://schemas.microsoft.com/office/powerpoint/2010/main" val="464980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31F90E-BC45-2AA7-A487-DC7925050B81}"/>
              </a:ext>
            </a:extLst>
          </p:cNvPr>
          <p:cNvSpPr txBox="1"/>
          <p:nvPr/>
        </p:nvSpPr>
        <p:spPr>
          <a:xfrm>
            <a:off x="2267652" y="-2171"/>
            <a:ext cx="9684635" cy="461665"/>
          </a:xfrm>
          <a:prstGeom prst="rect">
            <a:avLst/>
          </a:prstGeom>
          <a:noFill/>
        </p:spPr>
        <p:txBody>
          <a:bodyPr wrap="square" lIns="91440" tIns="45720" rIns="91440" bIns="45720" rtlCol="0" anchor="t">
            <a:spAutoFit/>
          </a:bodyPr>
          <a:lstStyle/>
          <a:p>
            <a:r>
              <a:rPr lang="en-GB" sz="2400" b="1" kern="100">
                <a:solidFill>
                  <a:srgbClr val="873CB6"/>
                </a:solidFill>
                <a:ea typeface="Calibri"/>
                <a:cs typeface="Times New Roman"/>
              </a:rPr>
              <a:t>Guidance for Appraisers: Conversational approaches and strategies</a:t>
            </a:r>
            <a:endParaRPr lang="en-GB" b="1" kern="100">
              <a:solidFill>
                <a:srgbClr val="000000"/>
              </a:solidFill>
              <a:latin typeface="+mn-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D7B95A3-A500-08D2-7728-D6E93D792D5C}"/>
              </a:ext>
            </a:extLst>
          </p:cNvPr>
          <p:cNvPicPr>
            <a:picLocks noChangeAspect="1"/>
          </p:cNvPicPr>
          <p:nvPr/>
        </p:nvPicPr>
        <p:blipFill>
          <a:blip r:embed="rId2"/>
          <a:stretch>
            <a:fillRect/>
          </a:stretch>
        </p:blipFill>
        <p:spPr>
          <a:xfrm>
            <a:off x="3706761" y="1086717"/>
            <a:ext cx="2320413" cy="2186695"/>
          </a:xfrm>
          <a:prstGeom prst="rect">
            <a:avLst/>
          </a:prstGeom>
        </p:spPr>
      </p:pic>
      <p:sp>
        <p:nvSpPr>
          <p:cNvPr id="8" name="TextBox 7">
            <a:extLst>
              <a:ext uri="{FF2B5EF4-FFF2-40B4-BE49-F238E27FC236}">
                <a16:creationId xmlns:a16="http://schemas.microsoft.com/office/drawing/2014/main" id="{00E78D05-6329-85EA-04CE-45BD8299905B}"/>
              </a:ext>
            </a:extLst>
          </p:cNvPr>
          <p:cNvSpPr txBox="1"/>
          <p:nvPr/>
        </p:nvSpPr>
        <p:spPr>
          <a:xfrm>
            <a:off x="72317" y="575095"/>
            <a:ext cx="11582400" cy="400110"/>
          </a:xfrm>
          <a:prstGeom prst="rect">
            <a:avLst/>
          </a:prstGeom>
          <a:noFill/>
        </p:spPr>
        <p:txBody>
          <a:bodyPr wrap="square" rtlCol="0">
            <a:spAutoFit/>
          </a:bodyPr>
          <a:lstStyle/>
          <a:p>
            <a:r>
              <a:rPr lang="en-GB" sz="2000" b="1" kern="100">
                <a:solidFill>
                  <a:schemeClr val="tx1"/>
                </a:solidFill>
                <a:latin typeface="+mn-lt"/>
                <a:ea typeface="Calibri" panose="020F0502020204030204" pitchFamily="34" charset="0"/>
                <a:cs typeface="Times New Roman" panose="02020603050405020304" pitchFamily="18" charset="0"/>
              </a:rPr>
              <a:t>Appraisee under rating themselves in terms of performance and/or standards &amp; conduct</a:t>
            </a:r>
          </a:p>
        </p:txBody>
      </p:sp>
      <p:sp>
        <p:nvSpPr>
          <p:cNvPr id="2" name="TextBox 1">
            <a:extLst>
              <a:ext uri="{FF2B5EF4-FFF2-40B4-BE49-F238E27FC236}">
                <a16:creationId xmlns:a16="http://schemas.microsoft.com/office/drawing/2014/main" id="{33AB60F0-A4BA-CBB9-F321-3F86EC2160D0}"/>
              </a:ext>
            </a:extLst>
          </p:cNvPr>
          <p:cNvSpPr txBox="1"/>
          <p:nvPr/>
        </p:nvSpPr>
        <p:spPr>
          <a:xfrm>
            <a:off x="1" y="1035816"/>
            <a:ext cx="3706760" cy="2400657"/>
          </a:xfrm>
          <a:prstGeom prst="rect">
            <a:avLst/>
          </a:prstGeom>
          <a:noFill/>
        </p:spPr>
        <p:txBody>
          <a:bodyPr wrap="square" rtlCol="0">
            <a:spAutoFit/>
          </a:bodyPr>
          <a:lstStyle/>
          <a:p>
            <a:r>
              <a:rPr lang="en-GB" sz="1400" kern="100">
                <a:solidFill>
                  <a:schemeClr val="tx1"/>
                </a:solidFill>
                <a:latin typeface="+mn-lt"/>
                <a:ea typeface="Calibri" panose="020F0502020204030204" pitchFamily="34" charset="0"/>
                <a:cs typeface="Times New Roman" panose="02020603050405020304" pitchFamily="18" charset="0"/>
              </a:rPr>
              <a:t>This sort of gap is often about either:</a:t>
            </a:r>
          </a:p>
          <a:p>
            <a:pPr marL="285750" indent="-285750">
              <a:buFont typeface="Arial" panose="020B0604020202020204" pitchFamily="34" charset="0"/>
              <a:buChar char="•"/>
            </a:pPr>
            <a:r>
              <a:rPr lang="en-GB" sz="1400" kern="100">
                <a:ea typeface="Calibri" panose="020F0502020204030204" pitchFamily="34" charset="0"/>
                <a:cs typeface="Times New Roman" panose="02020603050405020304" pitchFamily="18" charset="0"/>
              </a:rPr>
              <a:t>Unrealistic expectations</a:t>
            </a:r>
          </a:p>
          <a:p>
            <a:pPr marL="285750" indent="-285750">
              <a:buFont typeface="Arial" panose="020B0604020202020204" pitchFamily="34" charset="0"/>
              <a:buChar char="•"/>
            </a:pPr>
            <a:r>
              <a:rPr lang="en-GB" sz="1400" kern="100">
                <a:solidFill>
                  <a:schemeClr val="tx1"/>
                </a:solidFill>
                <a:latin typeface="+mn-lt"/>
                <a:ea typeface="Calibri" panose="020F0502020204030204" pitchFamily="34" charset="0"/>
                <a:cs typeface="Times New Roman" panose="02020603050405020304" pitchFamily="18" charset="0"/>
              </a:rPr>
              <a:t>Self confidence</a:t>
            </a:r>
          </a:p>
          <a:p>
            <a:pPr marL="285750" indent="-285750">
              <a:buFont typeface="Arial" panose="020B0604020202020204" pitchFamily="34" charset="0"/>
              <a:buChar char="•"/>
            </a:pPr>
            <a:r>
              <a:rPr lang="en-GB" sz="1400" kern="100">
                <a:ea typeface="Calibri" panose="020F0502020204030204" pitchFamily="34" charset="0"/>
                <a:cs typeface="Times New Roman" panose="02020603050405020304" pitchFamily="18" charset="0"/>
              </a:rPr>
              <a:t>Not wanting to seem over-confident</a:t>
            </a:r>
          </a:p>
          <a:p>
            <a:pPr marL="285750" indent="-285750">
              <a:buFont typeface="Arial" panose="020B0604020202020204" pitchFamily="34" charset="0"/>
              <a:buChar char="•"/>
            </a:pPr>
            <a:endParaRPr lang="en-GB" sz="1000" kern="100">
              <a:ea typeface="Calibri" panose="020F0502020204030204" pitchFamily="34" charset="0"/>
              <a:cs typeface="Times New Roman" panose="02020603050405020304" pitchFamily="18" charset="0"/>
            </a:endParaRPr>
          </a:p>
          <a:p>
            <a:r>
              <a:rPr lang="en-GB" sz="1400" kern="100">
                <a:solidFill>
                  <a:schemeClr val="tx1"/>
                </a:solidFill>
                <a:latin typeface="+mn-lt"/>
                <a:ea typeface="Calibri" panose="020F0502020204030204" pitchFamily="34" charset="0"/>
                <a:cs typeface="Times New Roman" panose="02020603050405020304" pitchFamily="18" charset="0"/>
              </a:rPr>
              <a:t>In this instance, whether for performance and/or standards &amp; </a:t>
            </a:r>
            <a:r>
              <a:rPr lang="en-GB" sz="1400" kern="100">
                <a:ea typeface="Calibri" panose="020F0502020204030204" pitchFamily="34" charset="0"/>
                <a:cs typeface="Times New Roman" panose="02020603050405020304" pitchFamily="18" charset="0"/>
              </a:rPr>
              <a:t>conduct, a helpful approach can be to ask the appraisee why they haven’t put themselves somewhere else, rather than where they have put themselves. Example questions could include:</a:t>
            </a:r>
            <a:endParaRPr lang="en-GB" sz="1400" kern="100">
              <a:solidFill>
                <a:schemeClr val="tx1"/>
              </a:solidFill>
              <a:latin typeface="+mn-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240A3E9-C1AE-830F-09E0-6D51FD52A341}"/>
              </a:ext>
            </a:extLst>
          </p:cNvPr>
          <p:cNvSpPr txBox="1"/>
          <p:nvPr/>
        </p:nvSpPr>
        <p:spPr>
          <a:xfrm>
            <a:off x="0" y="3445525"/>
            <a:ext cx="5958347" cy="3323987"/>
          </a:xfrm>
          <a:prstGeom prst="rect">
            <a:avLst/>
          </a:prstGeom>
          <a:noFill/>
        </p:spPr>
        <p:txBody>
          <a:bodyPr wrap="square" rtlCol="0">
            <a:spAutoFit/>
          </a:bodyPr>
          <a:lstStyle/>
          <a:p>
            <a:r>
              <a:rPr lang="en-GB" sz="1400" i="1" kern="100">
                <a:ea typeface="Calibri" panose="020F0502020204030204" pitchFamily="34" charset="0"/>
                <a:cs typeface="Times New Roman" panose="02020603050405020304" pitchFamily="18" charset="0"/>
              </a:rPr>
              <a:t>“Talk me through what placing yourself where I’ve placed you would have looked like over last year/time period”</a:t>
            </a:r>
          </a:p>
          <a:p>
            <a:endParaRPr lang="en-GB" sz="1400" i="1" kern="100">
              <a:ea typeface="Calibri" panose="020F0502020204030204" pitchFamily="34" charset="0"/>
              <a:cs typeface="Times New Roman" panose="02020603050405020304" pitchFamily="18" charset="0"/>
            </a:endParaRPr>
          </a:p>
          <a:p>
            <a:r>
              <a:rPr lang="en-GB" sz="1400" i="1" kern="100">
                <a:solidFill>
                  <a:schemeClr val="tx1"/>
                </a:solidFill>
                <a:latin typeface="+mn-lt"/>
                <a:ea typeface="Calibri" panose="020F0502020204030204" pitchFamily="34" charset="0"/>
                <a:cs typeface="Times New Roman" panose="02020603050405020304" pitchFamily="18" charset="0"/>
              </a:rPr>
              <a:t>“What more </a:t>
            </a:r>
            <a:r>
              <a:rPr lang="en-GB" sz="1400" i="1" kern="100">
                <a:ea typeface="Calibri" panose="020F0502020204030204" pitchFamily="34" charset="0"/>
                <a:cs typeface="Times New Roman" panose="02020603050405020304" pitchFamily="18" charset="0"/>
              </a:rPr>
              <a:t>do you feel you would have had to do to feel confident about placing yourself closer to where I placed you?”</a:t>
            </a:r>
          </a:p>
          <a:p>
            <a:endParaRPr lang="en-GB" sz="1400" i="1" kern="100">
              <a:solidFill>
                <a:schemeClr val="tx1"/>
              </a:solidFill>
              <a:latin typeface="+mn-lt"/>
              <a:ea typeface="Calibri" panose="020F0502020204030204" pitchFamily="34" charset="0"/>
              <a:cs typeface="Times New Roman" panose="02020603050405020304" pitchFamily="18" charset="0"/>
            </a:endParaRPr>
          </a:p>
          <a:p>
            <a:r>
              <a:rPr lang="en-GB" sz="1400" i="1" kern="100">
                <a:solidFill>
                  <a:schemeClr val="tx1"/>
                </a:solidFill>
                <a:latin typeface="+mn-lt"/>
                <a:ea typeface="Calibri" panose="020F0502020204030204" pitchFamily="34" charset="0"/>
                <a:cs typeface="Times New Roman" panose="02020603050405020304" pitchFamily="18" charset="0"/>
              </a:rPr>
              <a:t>“Describe what else you think you would have had to do or what else people would have seen from you that would result in you plac</a:t>
            </a:r>
            <a:r>
              <a:rPr lang="en-GB" sz="1400" i="1" kern="100">
                <a:ea typeface="Calibri" panose="020F0502020204030204" pitchFamily="34" charset="0"/>
                <a:cs typeface="Times New Roman" panose="02020603050405020304" pitchFamily="18" charset="0"/>
              </a:rPr>
              <a:t>ing yourself higher and/or more to the right?”</a:t>
            </a:r>
          </a:p>
          <a:p>
            <a:endParaRPr lang="en-GB" sz="1400" i="1" kern="100">
              <a:solidFill>
                <a:schemeClr val="tx1"/>
              </a:solidFill>
              <a:latin typeface="+mn-lt"/>
              <a:ea typeface="Calibri" panose="020F0502020204030204" pitchFamily="34" charset="0"/>
              <a:cs typeface="Times New Roman" panose="02020603050405020304" pitchFamily="18" charset="0"/>
            </a:endParaRPr>
          </a:p>
          <a:p>
            <a:r>
              <a:rPr lang="en-GB" sz="1400" kern="100">
                <a:solidFill>
                  <a:schemeClr val="tx1"/>
                </a:solidFill>
                <a:latin typeface="+mn-lt"/>
                <a:ea typeface="Calibri" panose="020F0502020204030204" pitchFamily="34" charset="0"/>
                <a:cs typeface="Times New Roman" panose="02020603050405020304" pitchFamily="18" charset="0"/>
              </a:rPr>
              <a:t>People often cannot describe what that higher performance or better standard &amp; conduct would look like or </a:t>
            </a:r>
            <a:r>
              <a:rPr lang="en-GB" sz="1400" kern="100">
                <a:ea typeface="Calibri" panose="020F0502020204030204" pitchFamily="34" charset="0"/>
                <a:cs typeface="Times New Roman" panose="02020603050405020304" pitchFamily="18" charset="0"/>
              </a:rPr>
              <a:t>these questions </a:t>
            </a:r>
            <a:r>
              <a:rPr lang="en-GB" sz="1400" kern="100">
                <a:solidFill>
                  <a:schemeClr val="tx1"/>
                </a:solidFill>
                <a:latin typeface="+mn-lt"/>
                <a:ea typeface="Calibri" panose="020F0502020204030204" pitchFamily="34" charset="0"/>
                <a:cs typeface="Times New Roman" panose="02020603050405020304" pitchFamily="18" charset="0"/>
              </a:rPr>
              <a:t>require them to confront potentially unrealistic expectations. Either way it helps them bring to consciousness the often reflexive thought processes that instinctively make them want to under rate themselves.</a:t>
            </a:r>
          </a:p>
        </p:txBody>
      </p:sp>
      <p:sp>
        <p:nvSpPr>
          <p:cNvPr id="6" name="TextBox 5">
            <a:extLst>
              <a:ext uri="{FF2B5EF4-FFF2-40B4-BE49-F238E27FC236}">
                <a16:creationId xmlns:a16="http://schemas.microsoft.com/office/drawing/2014/main" id="{E999E142-D1F3-0DEC-7AE9-FBA5FEACA9EF}"/>
              </a:ext>
            </a:extLst>
          </p:cNvPr>
          <p:cNvSpPr txBox="1"/>
          <p:nvPr/>
        </p:nvSpPr>
        <p:spPr>
          <a:xfrm>
            <a:off x="6027174" y="1035816"/>
            <a:ext cx="6164826" cy="5663089"/>
          </a:xfrm>
          <a:prstGeom prst="rect">
            <a:avLst/>
          </a:prstGeom>
          <a:noFill/>
        </p:spPr>
        <p:txBody>
          <a:bodyPr wrap="square" rtlCol="0">
            <a:spAutoFit/>
          </a:bodyPr>
          <a:lstStyle/>
          <a:p>
            <a:r>
              <a:rPr lang="en-GB" sz="1400"/>
              <a:t>Sometimes, when someone deliberately </a:t>
            </a:r>
            <a:r>
              <a:rPr lang="en-GB" sz="1400" i="1"/>
              <a:t>undermarks themselves</a:t>
            </a:r>
            <a:r>
              <a:rPr lang="en-GB" sz="1400"/>
              <a:t> in an appraisal, it can be a defensive tactic: they’re reframing the discussion to avoid accountability and shift the appraiser’s role into being a “reassurer” rather than “challenger”.</a:t>
            </a:r>
            <a:r>
              <a:rPr lang="en-GB" sz="1400" kern="100">
                <a:ea typeface="Calibri" panose="020F0502020204030204" pitchFamily="34" charset="0"/>
                <a:cs typeface="Times New Roman" panose="02020603050405020304" pitchFamily="18" charset="0"/>
              </a:rPr>
              <a:t> This is often in the desire for a more positive conversation or in hope that the conversation might change to one about self confidence, to avoid the more meaningful conversation about their lower than desired performance and/or standards &amp; conduct.</a:t>
            </a:r>
          </a:p>
          <a:p>
            <a:endParaRPr lang="en-GB" sz="1000" kern="100">
              <a:ea typeface="Calibri" panose="020F0502020204030204" pitchFamily="34" charset="0"/>
              <a:cs typeface="Times New Roman" panose="02020603050405020304" pitchFamily="18" charset="0"/>
            </a:endParaRPr>
          </a:p>
          <a:p>
            <a:r>
              <a:rPr lang="en-GB" sz="1400" i="1"/>
              <a:t>“I can see you’ve placed yourself lower here. Tell me what led you to that view?”</a:t>
            </a:r>
            <a:br>
              <a:rPr lang="en-GB" sz="1400"/>
            </a:br>
            <a:r>
              <a:rPr lang="en-GB" sz="1400"/>
              <a:t>This opens exploration rather than immediately comforting them.</a:t>
            </a:r>
          </a:p>
          <a:p>
            <a:endParaRPr lang="en-GB" sz="1000" kern="100">
              <a:ea typeface="Calibri" panose="020F0502020204030204" pitchFamily="34" charset="0"/>
              <a:cs typeface="Times New Roman" panose="02020603050405020304" pitchFamily="18" charset="0"/>
            </a:endParaRPr>
          </a:p>
          <a:p>
            <a:r>
              <a:rPr lang="en-GB" sz="1400" i="1"/>
              <a:t>“I’d like to share some examples I’ve seen — both where things are working well, and where they’re not yet where we need them to be.”</a:t>
            </a:r>
          </a:p>
          <a:p>
            <a:r>
              <a:rPr lang="en-GB" sz="1400"/>
              <a:t>This prevents the employee from steering the dialogue entirely toward confidence and away from accountability.</a:t>
            </a:r>
          </a:p>
          <a:p>
            <a:endParaRPr lang="en-GB" sz="1000" i="1" kern="100">
              <a:ea typeface="Calibri" panose="020F0502020204030204" pitchFamily="34" charset="0"/>
              <a:cs typeface="Times New Roman" panose="02020603050405020304" pitchFamily="18" charset="0"/>
            </a:endParaRPr>
          </a:p>
          <a:p>
            <a:r>
              <a:rPr lang="en-GB" sz="1400" i="1"/>
              <a:t>“It sounds like your confidence affects how you see your performance. At the same time, there are concrete areas where improvement is needed. Let’s look at how we can address both together.”</a:t>
            </a:r>
          </a:p>
          <a:p>
            <a:r>
              <a:rPr lang="en-GB" sz="1400"/>
              <a:t>Avoid letting the conversation become </a:t>
            </a:r>
            <a:r>
              <a:rPr lang="en-GB" sz="1400" i="1"/>
              <a:t>either</a:t>
            </a:r>
            <a:r>
              <a:rPr lang="en-GB" sz="1400"/>
              <a:t> about self-confidence </a:t>
            </a:r>
            <a:r>
              <a:rPr lang="en-GB" sz="1400" i="1"/>
              <a:t>or</a:t>
            </a:r>
            <a:r>
              <a:rPr lang="en-GB" sz="1400"/>
              <a:t> poor performance/standards &amp; conduct. Frame it as both</a:t>
            </a:r>
            <a:endParaRPr lang="en-GB" sz="1400" i="1"/>
          </a:p>
          <a:p>
            <a:endParaRPr lang="en-GB" sz="1000" i="1" kern="100">
              <a:ea typeface="Calibri" panose="020F0502020204030204" pitchFamily="34" charset="0"/>
              <a:cs typeface="Times New Roman" panose="02020603050405020304" pitchFamily="18" charset="0"/>
            </a:endParaRPr>
          </a:p>
          <a:p>
            <a:r>
              <a:rPr lang="en-GB" sz="1400" i="1"/>
              <a:t>“What steps do you think you can take to raise both your confidence and your performance in this area?”</a:t>
            </a:r>
          </a:p>
          <a:p>
            <a:r>
              <a:rPr lang="en-GB" sz="1400"/>
              <a:t>If the individual tries to steer into reassurance-seeking, gently bring responsibility back to them.</a:t>
            </a:r>
            <a:endParaRPr lang="en-GB" sz="1400" i="1"/>
          </a:p>
        </p:txBody>
      </p:sp>
      <p:pic>
        <p:nvPicPr>
          <p:cNvPr id="9" name="Picture 8" descr="Vacancies – The Cam Academy Trust">
            <a:extLst>
              <a:ext uri="{FF2B5EF4-FFF2-40B4-BE49-F238E27FC236}">
                <a16:creationId xmlns:a16="http://schemas.microsoft.com/office/drawing/2014/main" id="{3E1D6AFF-6E32-6676-8F5D-E24BCBED3384}"/>
              </a:ext>
            </a:extLst>
          </p:cNvPr>
          <p:cNvPicPr>
            <a:picLocks noChangeAspect="1"/>
          </p:cNvPicPr>
          <p:nvPr/>
        </p:nvPicPr>
        <p:blipFill>
          <a:blip r:embed="rId3"/>
          <a:stretch>
            <a:fillRect/>
          </a:stretch>
        </p:blipFill>
        <p:spPr>
          <a:xfrm>
            <a:off x="-2645" y="7939"/>
            <a:ext cx="534460" cy="502708"/>
          </a:xfrm>
          <a:prstGeom prst="rect">
            <a:avLst/>
          </a:prstGeom>
        </p:spPr>
      </p:pic>
      <p:pic>
        <p:nvPicPr>
          <p:cNvPr id="12" name="Picture 11" descr="Blue text on a white background&#10;&#10;AI-generated content may be incorrect.">
            <a:extLst>
              <a:ext uri="{FF2B5EF4-FFF2-40B4-BE49-F238E27FC236}">
                <a16:creationId xmlns:a16="http://schemas.microsoft.com/office/drawing/2014/main" id="{B943555E-48BB-0B36-3B8A-12F969C8E334}"/>
              </a:ext>
            </a:extLst>
          </p:cNvPr>
          <p:cNvPicPr>
            <a:picLocks noChangeAspect="1"/>
          </p:cNvPicPr>
          <p:nvPr/>
        </p:nvPicPr>
        <p:blipFill>
          <a:blip r:embed="rId4"/>
          <a:stretch>
            <a:fillRect/>
          </a:stretch>
        </p:blipFill>
        <p:spPr>
          <a:xfrm>
            <a:off x="611188" y="11113"/>
            <a:ext cx="1698625" cy="496359"/>
          </a:xfrm>
          <a:prstGeom prst="rect">
            <a:avLst/>
          </a:prstGeom>
        </p:spPr>
      </p:pic>
    </p:spTree>
    <p:extLst>
      <p:ext uri="{BB962C8B-B14F-4D97-AF65-F5344CB8AC3E}">
        <p14:creationId xmlns:p14="http://schemas.microsoft.com/office/powerpoint/2010/main" val="1255105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72645-EDF6-C6EE-B0C9-E0A3B64D5E8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B4EBF9E-CE17-D767-2259-98A9F57DC085}"/>
              </a:ext>
            </a:extLst>
          </p:cNvPr>
          <p:cNvSpPr txBox="1"/>
          <p:nvPr/>
        </p:nvSpPr>
        <p:spPr>
          <a:xfrm>
            <a:off x="100195" y="575095"/>
            <a:ext cx="11582400" cy="400110"/>
          </a:xfrm>
          <a:prstGeom prst="rect">
            <a:avLst/>
          </a:prstGeom>
          <a:noFill/>
        </p:spPr>
        <p:txBody>
          <a:bodyPr wrap="square" rtlCol="0">
            <a:spAutoFit/>
          </a:bodyPr>
          <a:lstStyle/>
          <a:p>
            <a:r>
              <a:rPr lang="en-GB" sz="2000" b="1" kern="100">
                <a:solidFill>
                  <a:schemeClr val="tx1"/>
                </a:solidFill>
                <a:latin typeface="+mn-lt"/>
                <a:ea typeface="Calibri" panose="020F0502020204030204" pitchFamily="34" charset="0"/>
                <a:cs typeface="Times New Roman" panose="02020603050405020304" pitchFamily="18" charset="0"/>
              </a:rPr>
              <a:t>Appraisee </a:t>
            </a:r>
            <a:r>
              <a:rPr lang="en-GB" sz="2000" b="1" kern="100">
                <a:ea typeface="Calibri" panose="020F0502020204030204" pitchFamily="34" charset="0"/>
                <a:cs typeface="Times New Roman" panose="02020603050405020304" pitchFamily="18" charset="0"/>
              </a:rPr>
              <a:t>over</a:t>
            </a:r>
            <a:r>
              <a:rPr lang="en-GB" sz="2000" b="1" kern="100">
                <a:solidFill>
                  <a:schemeClr val="tx1"/>
                </a:solidFill>
                <a:latin typeface="+mn-lt"/>
                <a:ea typeface="Calibri" panose="020F0502020204030204" pitchFamily="34" charset="0"/>
                <a:cs typeface="Times New Roman" panose="02020603050405020304" pitchFamily="18" charset="0"/>
              </a:rPr>
              <a:t> rating themselves in terms of performanc</a:t>
            </a:r>
            <a:r>
              <a:rPr lang="en-GB" sz="2000" b="1" kern="100">
                <a:ea typeface="Calibri" panose="020F0502020204030204" pitchFamily="34" charset="0"/>
                <a:cs typeface="Times New Roman" panose="02020603050405020304" pitchFamily="18" charset="0"/>
              </a:rPr>
              <a:t>e</a:t>
            </a:r>
            <a:endParaRPr lang="en-GB" sz="2000" b="1" kern="100">
              <a:solidFill>
                <a:schemeClr val="tx1"/>
              </a:solidFill>
              <a:latin typeface="+mn-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E36C8ED-C943-5F34-A693-44F9C1DE8F4E}"/>
              </a:ext>
            </a:extLst>
          </p:cNvPr>
          <p:cNvSpPr txBox="1"/>
          <p:nvPr/>
        </p:nvSpPr>
        <p:spPr>
          <a:xfrm>
            <a:off x="0" y="1035816"/>
            <a:ext cx="3844413" cy="2831544"/>
          </a:xfrm>
          <a:prstGeom prst="rect">
            <a:avLst/>
          </a:prstGeom>
          <a:noFill/>
        </p:spPr>
        <p:txBody>
          <a:bodyPr wrap="square" rtlCol="0">
            <a:spAutoFit/>
          </a:bodyPr>
          <a:lstStyle/>
          <a:p>
            <a:r>
              <a:rPr lang="en-GB" sz="1400" kern="100">
                <a:solidFill>
                  <a:schemeClr val="tx1"/>
                </a:solidFill>
                <a:latin typeface="+mn-lt"/>
                <a:ea typeface="Calibri" panose="020F0502020204030204" pitchFamily="34" charset="0"/>
                <a:cs typeface="Times New Roman" panose="02020603050405020304" pitchFamily="18" charset="0"/>
              </a:rPr>
              <a:t>This sort of gap is often about either:</a:t>
            </a:r>
          </a:p>
          <a:p>
            <a:pPr marL="285750" indent="-285750">
              <a:buFont typeface="Arial" panose="020B0604020202020204" pitchFamily="34" charset="0"/>
              <a:buChar char="•"/>
            </a:pPr>
            <a:r>
              <a:rPr lang="en-GB" sz="1400" kern="100">
                <a:ea typeface="Calibri" panose="020F0502020204030204" pitchFamily="34" charset="0"/>
                <a:cs typeface="Times New Roman" panose="02020603050405020304" pitchFamily="18" charset="0"/>
              </a:rPr>
              <a:t>Over confidence/blind spots</a:t>
            </a:r>
          </a:p>
          <a:p>
            <a:pPr marL="285750" indent="-285750">
              <a:buFont typeface="Arial" panose="020B0604020202020204" pitchFamily="34" charset="0"/>
              <a:buChar char="•"/>
            </a:pPr>
            <a:r>
              <a:rPr lang="en-GB" sz="1400" kern="100">
                <a:ea typeface="Calibri" panose="020F0502020204030204" pitchFamily="34" charset="0"/>
                <a:cs typeface="Times New Roman" panose="02020603050405020304" pitchFamily="18" charset="0"/>
              </a:rPr>
              <a:t>Mis-under or lack of understanding around expectations/job description/professional standards</a:t>
            </a:r>
            <a:endParaRPr lang="en-GB" sz="1400" kern="100">
              <a:solidFill>
                <a:schemeClr val="tx1"/>
              </a:solidFill>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kern="100">
                <a:ea typeface="Calibri" panose="020F0502020204030204" pitchFamily="34" charset="0"/>
                <a:cs typeface="Times New Roman" panose="02020603050405020304" pitchFamily="18" charset="0"/>
              </a:rPr>
              <a:t>Unhelpful overly positive previous appraisals</a:t>
            </a:r>
          </a:p>
          <a:p>
            <a:pPr marL="285750" indent="-285750">
              <a:buFont typeface="Arial" panose="020B0604020202020204" pitchFamily="34" charset="0"/>
              <a:buChar char="•"/>
            </a:pPr>
            <a:endParaRPr lang="en-GB" sz="1000" kern="100">
              <a:ea typeface="Calibri" panose="020F0502020204030204" pitchFamily="34" charset="0"/>
              <a:cs typeface="Times New Roman" panose="02020603050405020304" pitchFamily="18" charset="0"/>
            </a:endParaRPr>
          </a:p>
          <a:p>
            <a:r>
              <a:rPr lang="en-GB" sz="1400" kern="100">
                <a:solidFill>
                  <a:schemeClr val="tx1"/>
                </a:solidFill>
                <a:latin typeface="+mn-lt"/>
                <a:ea typeface="Calibri" panose="020F0502020204030204" pitchFamily="34" charset="0"/>
                <a:cs typeface="Times New Roman" panose="02020603050405020304" pitchFamily="18" charset="0"/>
              </a:rPr>
              <a:t>In these instances it can help to “ask rather than tell” and then gradually bring in contextual examples of what the level of performance where they have placed themselves would look like.</a:t>
            </a:r>
          </a:p>
        </p:txBody>
      </p:sp>
      <p:sp>
        <p:nvSpPr>
          <p:cNvPr id="3" name="TextBox 2">
            <a:extLst>
              <a:ext uri="{FF2B5EF4-FFF2-40B4-BE49-F238E27FC236}">
                <a16:creationId xmlns:a16="http://schemas.microsoft.com/office/drawing/2014/main" id="{0A124052-21E6-32B1-CCDB-3D86E5C7A325}"/>
              </a:ext>
            </a:extLst>
          </p:cNvPr>
          <p:cNvSpPr txBox="1"/>
          <p:nvPr/>
        </p:nvSpPr>
        <p:spPr>
          <a:xfrm>
            <a:off x="-1" y="3651917"/>
            <a:ext cx="6371303" cy="3200876"/>
          </a:xfrm>
          <a:prstGeom prst="rect">
            <a:avLst/>
          </a:prstGeom>
          <a:noFill/>
        </p:spPr>
        <p:txBody>
          <a:bodyPr wrap="square" rtlCol="0">
            <a:spAutoFit/>
          </a:bodyPr>
          <a:lstStyle/>
          <a:p>
            <a:r>
              <a:rPr lang="en-GB" sz="1400" i="1"/>
              <a:t>“I see you’ve rated yourself towards the higher end of performance. Can you walk me through the examples that led you to that?”</a:t>
            </a:r>
            <a:br>
              <a:rPr lang="en-GB" sz="1400"/>
            </a:br>
            <a:r>
              <a:rPr lang="en-GB" sz="1400"/>
              <a:t>This requires them to give their reasoning before introducing your perspective.</a:t>
            </a:r>
          </a:p>
          <a:p>
            <a:endParaRPr lang="en-GB" sz="1000" kern="100">
              <a:solidFill>
                <a:schemeClr val="tx1"/>
              </a:solidFill>
              <a:latin typeface="+mn-lt"/>
              <a:ea typeface="Calibri" panose="020F0502020204030204" pitchFamily="34" charset="0"/>
              <a:cs typeface="Times New Roman" panose="02020603050405020304" pitchFamily="18" charset="0"/>
            </a:endParaRPr>
          </a:p>
          <a:p>
            <a:r>
              <a:rPr lang="en-GB" sz="1400" i="1"/>
              <a:t>“I agree you’ve made real progress in delivery against deadlines. At the same time, do you think you’ve also made the progress with accuracy?”</a:t>
            </a:r>
          </a:p>
          <a:p>
            <a:r>
              <a:rPr lang="en-GB" sz="1400"/>
              <a:t>Affirm parts of their self-assessment that are valid, then gently pivot to questioning about areas where there hasn’t been as much progress.</a:t>
            </a:r>
          </a:p>
          <a:p>
            <a:endParaRPr lang="en-GB" sz="1000" kern="100">
              <a:solidFill>
                <a:schemeClr val="tx1"/>
              </a:solidFill>
              <a:latin typeface="+mn-lt"/>
              <a:ea typeface="Calibri" panose="020F0502020204030204" pitchFamily="34" charset="0"/>
              <a:cs typeface="Times New Roman" panose="02020603050405020304" pitchFamily="18" charset="0"/>
            </a:endParaRPr>
          </a:p>
          <a:p>
            <a:r>
              <a:rPr lang="en-GB" sz="1400" kern="100">
                <a:ea typeface="Calibri" panose="020F0502020204030204" pitchFamily="34" charset="0"/>
                <a:cs typeface="Times New Roman" panose="02020603050405020304" pitchFamily="18" charset="0"/>
              </a:rPr>
              <a:t>“</a:t>
            </a:r>
            <a:r>
              <a:rPr lang="en-GB" sz="1400" i="1" kern="100">
                <a:ea typeface="Calibri" panose="020F0502020204030204" pitchFamily="34" charset="0"/>
                <a:cs typeface="Times New Roman" panose="02020603050405020304" pitchFamily="18" charset="0"/>
              </a:rPr>
              <a:t>Do you think there’s any performance criteria/elements of your Job description you haven’t yet considered when you’ve thought about where to place yourself?”</a:t>
            </a:r>
          </a:p>
          <a:p>
            <a:r>
              <a:rPr lang="en-GB" sz="1400" kern="100">
                <a:solidFill>
                  <a:schemeClr val="tx1"/>
                </a:solidFill>
                <a:latin typeface="+mn-lt"/>
                <a:ea typeface="Calibri" panose="020F0502020204030204" pitchFamily="34" charset="0"/>
                <a:cs typeface="Times New Roman" panose="02020603050405020304" pitchFamily="18" charset="0"/>
              </a:rPr>
              <a:t>This may help them recognise they’ve taken a purposefully narrower view to arrive at the placement, or if they don’t mention any, it creates the space for you to introduce areas of performance they haven’t considered and highlight that while they have those blind spots it will hinder achieving higher performance.</a:t>
            </a:r>
          </a:p>
        </p:txBody>
      </p:sp>
      <p:sp>
        <p:nvSpPr>
          <p:cNvPr id="6" name="TextBox 5">
            <a:extLst>
              <a:ext uri="{FF2B5EF4-FFF2-40B4-BE49-F238E27FC236}">
                <a16:creationId xmlns:a16="http://schemas.microsoft.com/office/drawing/2014/main" id="{D937CD1C-3095-A266-CD87-504B5E54032F}"/>
              </a:ext>
            </a:extLst>
          </p:cNvPr>
          <p:cNvSpPr txBox="1"/>
          <p:nvPr/>
        </p:nvSpPr>
        <p:spPr>
          <a:xfrm>
            <a:off x="6440128" y="1035816"/>
            <a:ext cx="5751871" cy="5909310"/>
          </a:xfrm>
          <a:prstGeom prst="rect">
            <a:avLst/>
          </a:prstGeom>
          <a:noFill/>
        </p:spPr>
        <p:txBody>
          <a:bodyPr wrap="square" rtlCol="0">
            <a:spAutoFit/>
          </a:bodyPr>
          <a:lstStyle/>
          <a:p>
            <a:r>
              <a:rPr lang="en-GB" sz="1400" kern="100">
                <a:ea typeface="Calibri" panose="020F0502020204030204" pitchFamily="34" charset="0"/>
                <a:cs typeface="Times New Roman" panose="02020603050405020304" pitchFamily="18" charset="0"/>
              </a:rPr>
              <a:t>“</a:t>
            </a:r>
            <a:r>
              <a:rPr lang="en-GB" sz="1400" i="1" kern="100">
                <a:ea typeface="Calibri" panose="020F0502020204030204" pitchFamily="34" charset="0"/>
                <a:cs typeface="Times New Roman" panose="02020603050405020304" pitchFamily="18" charset="0"/>
              </a:rPr>
              <a:t>Do you think there’s any aspects of your performance that haven’t been that high or where you haven’t been consistent.”</a:t>
            </a:r>
          </a:p>
          <a:p>
            <a:r>
              <a:rPr lang="en-GB" sz="1400" kern="100">
                <a:ea typeface="Calibri" panose="020F0502020204030204" pitchFamily="34" charset="0"/>
                <a:cs typeface="Times New Roman" panose="02020603050405020304" pitchFamily="18" charset="0"/>
              </a:rPr>
              <a:t>This can either encourage them to be more candid and introduce those aspects and bringing them to consciousness will help them re-appraise their position. If they do not, it then creates the space for you to introduce them with examples. Again, where highlighting performance blind spots the follow on is that failing to identify the blind spot is something that would suggest performance is lower in and of itself.</a:t>
            </a:r>
          </a:p>
          <a:p>
            <a:endParaRPr lang="en-GB" sz="1000" kern="100">
              <a:ea typeface="Calibri" panose="020F0502020204030204" pitchFamily="34" charset="0"/>
              <a:cs typeface="Times New Roman" panose="02020603050405020304" pitchFamily="18" charset="0"/>
            </a:endParaRPr>
          </a:p>
          <a:p>
            <a:r>
              <a:rPr lang="en-GB" sz="1400" i="1"/>
              <a:t>“There’s obviously a gap between how you see this and how I do. What do you think might explain that difference?”</a:t>
            </a:r>
          </a:p>
          <a:p>
            <a:r>
              <a:rPr lang="en-GB" sz="1400" kern="100">
                <a:ea typeface="Calibri" panose="020F0502020204030204" pitchFamily="34" charset="0"/>
                <a:cs typeface="Times New Roman" panose="02020603050405020304" pitchFamily="18" charset="0"/>
              </a:rPr>
              <a:t>A more open-ended question encouraging them to consider your view.</a:t>
            </a:r>
          </a:p>
          <a:p>
            <a:endParaRPr lang="en-GB" sz="1000" kern="100">
              <a:ea typeface="Calibri" panose="020F0502020204030204" pitchFamily="34" charset="0"/>
              <a:cs typeface="Times New Roman" panose="02020603050405020304" pitchFamily="18" charset="0"/>
            </a:endParaRPr>
          </a:p>
          <a:p>
            <a:r>
              <a:rPr lang="en-GB" sz="1400" i="1" kern="100">
                <a:ea typeface="Calibri" panose="020F0502020204030204" pitchFamily="34" charset="0"/>
                <a:cs typeface="Times New Roman" panose="02020603050405020304" pitchFamily="18" charset="0"/>
              </a:rPr>
              <a:t>“Can you give any examples of how your performance could have been even better?”</a:t>
            </a:r>
          </a:p>
          <a:p>
            <a:r>
              <a:rPr lang="en-GB" sz="1400" kern="100">
                <a:ea typeface="Calibri" panose="020F0502020204030204" pitchFamily="34" charset="0"/>
                <a:cs typeface="Times New Roman" panose="02020603050405020304" pitchFamily="18" charset="0"/>
              </a:rPr>
              <a:t>When they give these examples, you can then suggest that level of performance is what you would consider as being required for them to place themselves where they have, rather than where you have placed them. The conversation is then around calibrating their expectations, potentially given contextual examples of what that higher performance would have looked like.</a:t>
            </a:r>
          </a:p>
          <a:p>
            <a:endParaRPr lang="en-GB" sz="1000" kern="100">
              <a:ea typeface="Calibri" panose="020F0502020204030204" pitchFamily="34" charset="0"/>
              <a:cs typeface="Times New Roman" panose="02020603050405020304" pitchFamily="18" charset="0"/>
            </a:endParaRPr>
          </a:p>
          <a:p>
            <a:r>
              <a:rPr lang="en-GB" sz="1400" i="1"/>
              <a:t>“It’s good that you feel you’re operating strongly here — confidence is important. At the same time, there’s some examples I’d like to give you where there’s still some development required, which is why I’ve not placed you as high on performance.</a:t>
            </a:r>
          </a:p>
          <a:p>
            <a:r>
              <a:rPr lang="en-GB" sz="1400"/>
              <a:t>More directive and allows for the introduction any examples.</a:t>
            </a:r>
          </a:p>
        </p:txBody>
      </p:sp>
      <p:pic>
        <p:nvPicPr>
          <p:cNvPr id="9" name="Picture 8">
            <a:extLst>
              <a:ext uri="{FF2B5EF4-FFF2-40B4-BE49-F238E27FC236}">
                <a16:creationId xmlns:a16="http://schemas.microsoft.com/office/drawing/2014/main" id="{22455058-7779-9EBD-EF5B-D6CD1E5E9D16}"/>
              </a:ext>
            </a:extLst>
          </p:cNvPr>
          <p:cNvPicPr>
            <a:picLocks noChangeAspect="1"/>
          </p:cNvPicPr>
          <p:nvPr/>
        </p:nvPicPr>
        <p:blipFill>
          <a:blip r:embed="rId2"/>
          <a:stretch>
            <a:fillRect/>
          </a:stretch>
        </p:blipFill>
        <p:spPr>
          <a:xfrm>
            <a:off x="3844413" y="1086717"/>
            <a:ext cx="2438399" cy="2553339"/>
          </a:xfrm>
          <a:prstGeom prst="rect">
            <a:avLst/>
          </a:prstGeom>
        </p:spPr>
      </p:pic>
      <p:sp>
        <p:nvSpPr>
          <p:cNvPr id="7" name="TextBox 6">
            <a:extLst>
              <a:ext uri="{FF2B5EF4-FFF2-40B4-BE49-F238E27FC236}">
                <a16:creationId xmlns:a16="http://schemas.microsoft.com/office/drawing/2014/main" id="{E79191BA-98A8-4044-9933-7D273DD374AC}"/>
              </a:ext>
            </a:extLst>
          </p:cNvPr>
          <p:cNvSpPr txBox="1"/>
          <p:nvPr/>
        </p:nvSpPr>
        <p:spPr>
          <a:xfrm>
            <a:off x="2267653" y="-2171"/>
            <a:ext cx="9684635" cy="461665"/>
          </a:xfrm>
          <a:prstGeom prst="rect">
            <a:avLst/>
          </a:prstGeom>
          <a:noFill/>
        </p:spPr>
        <p:txBody>
          <a:bodyPr wrap="square" lIns="91440" tIns="45720" rIns="91440" bIns="45720" rtlCol="0" anchor="t">
            <a:spAutoFit/>
          </a:bodyPr>
          <a:lstStyle/>
          <a:p>
            <a:r>
              <a:rPr lang="en-GB" sz="2400" b="1" kern="100">
                <a:solidFill>
                  <a:srgbClr val="873CB6"/>
                </a:solidFill>
                <a:ea typeface="Calibri"/>
                <a:cs typeface="Times New Roman"/>
              </a:rPr>
              <a:t>Guidance for Appraisers: Conversational approaches and strategies</a:t>
            </a:r>
            <a:endParaRPr lang="en-GB" b="1" kern="100">
              <a:solidFill>
                <a:srgbClr val="000000"/>
              </a:solidFill>
              <a:latin typeface="+mn-lt"/>
              <a:ea typeface="Calibri" panose="020F0502020204030204" pitchFamily="34" charset="0"/>
              <a:cs typeface="Times New Roman" panose="02020603050405020304" pitchFamily="18" charset="0"/>
            </a:endParaRPr>
          </a:p>
        </p:txBody>
      </p:sp>
      <p:pic>
        <p:nvPicPr>
          <p:cNvPr id="5" name="Picture 4" descr="Vacancies – The Cam Academy Trust">
            <a:extLst>
              <a:ext uri="{FF2B5EF4-FFF2-40B4-BE49-F238E27FC236}">
                <a16:creationId xmlns:a16="http://schemas.microsoft.com/office/drawing/2014/main" id="{B394F06A-4CF4-2398-7D0A-6CBFDDE74583}"/>
              </a:ext>
            </a:extLst>
          </p:cNvPr>
          <p:cNvPicPr>
            <a:picLocks noChangeAspect="1"/>
          </p:cNvPicPr>
          <p:nvPr/>
        </p:nvPicPr>
        <p:blipFill>
          <a:blip r:embed="rId3"/>
          <a:stretch>
            <a:fillRect/>
          </a:stretch>
        </p:blipFill>
        <p:spPr>
          <a:xfrm>
            <a:off x="-2645" y="7939"/>
            <a:ext cx="534460" cy="502708"/>
          </a:xfrm>
          <a:prstGeom prst="rect">
            <a:avLst/>
          </a:prstGeom>
        </p:spPr>
      </p:pic>
      <p:pic>
        <p:nvPicPr>
          <p:cNvPr id="12" name="Picture 11" descr="Blue text on a white background&#10;&#10;AI-generated content may be incorrect.">
            <a:extLst>
              <a:ext uri="{FF2B5EF4-FFF2-40B4-BE49-F238E27FC236}">
                <a16:creationId xmlns:a16="http://schemas.microsoft.com/office/drawing/2014/main" id="{AC3D4E13-9DB5-4C71-46A6-0F333CA64105}"/>
              </a:ext>
            </a:extLst>
          </p:cNvPr>
          <p:cNvPicPr>
            <a:picLocks noChangeAspect="1"/>
          </p:cNvPicPr>
          <p:nvPr/>
        </p:nvPicPr>
        <p:blipFill>
          <a:blip r:embed="rId4"/>
          <a:stretch>
            <a:fillRect/>
          </a:stretch>
        </p:blipFill>
        <p:spPr>
          <a:xfrm>
            <a:off x="611188" y="11113"/>
            <a:ext cx="1698625" cy="496359"/>
          </a:xfrm>
          <a:prstGeom prst="rect">
            <a:avLst/>
          </a:prstGeom>
        </p:spPr>
      </p:pic>
    </p:spTree>
    <p:extLst>
      <p:ext uri="{BB962C8B-B14F-4D97-AF65-F5344CB8AC3E}">
        <p14:creationId xmlns:p14="http://schemas.microsoft.com/office/powerpoint/2010/main" val="384020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DD917-C769-3670-E7EB-A2F333BA51A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452036E-E439-6D23-0D33-2954E4626622}"/>
              </a:ext>
            </a:extLst>
          </p:cNvPr>
          <p:cNvSpPr txBox="1"/>
          <p:nvPr/>
        </p:nvSpPr>
        <p:spPr>
          <a:xfrm>
            <a:off x="100195" y="575095"/>
            <a:ext cx="11582400" cy="400110"/>
          </a:xfrm>
          <a:prstGeom prst="rect">
            <a:avLst/>
          </a:prstGeom>
          <a:noFill/>
        </p:spPr>
        <p:txBody>
          <a:bodyPr wrap="square" rtlCol="0">
            <a:spAutoFit/>
          </a:bodyPr>
          <a:lstStyle/>
          <a:p>
            <a:r>
              <a:rPr lang="en-GB" sz="2000" b="1" kern="100">
                <a:solidFill>
                  <a:schemeClr val="tx1"/>
                </a:solidFill>
                <a:latin typeface="+mn-lt"/>
                <a:ea typeface="Calibri" panose="020F0502020204030204" pitchFamily="34" charset="0"/>
                <a:cs typeface="Times New Roman" panose="02020603050405020304" pitchFamily="18" charset="0"/>
              </a:rPr>
              <a:t>Appraisee </a:t>
            </a:r>
            <a:r>
              <a:rPr lang="en-GB" sz="2000" b="1" kern="100">
                <a:ea typeface="Calibri" panose="020F0502020204030204" pitchFamily="34" charset="0"/>
                <a:cs typeface="Times New Roman" panose="02020603050405020304" pitchFamily="18" charset="0"/>
              </a:rPr>
              <a:t>over</a:t>
            </a:r>
            <a:r>
              <a:rPr lang="en-GB" sz="2000" b="1" kern="100">
                <a:solidFill>
                  <a:schemeClr val="tx1"/>
                </a:solidFill>
                <a:latin typeface="+mn-lt"/>
                <a:ea typeface="Calibri" panose="020F0502020204030204" pitchFamily="34" charset="0"/>
                <a:cs typeface="Times New Roman" panose="02020603050405020304" pitchFamily="18" charset="0"/>
              </a:rPr>
              <a:t> rating themselves in terms of </a:t>
            </a:r>
            <a:r>
              <a:rPr lang="en-GB" sz="2000" b="1" kern="100">
                <a:ea typeface="Calibri" panose="020F0502020204030204" pitchFamily="34" charset="0"/>
                <a:cs typeface="Times New Roman" panose="02020603050405020304" pitchFamily="18" charset="0"/>
              </a:rPr>
              <a:t>standards &amp; conduct</a:t>
            </a:r>
            <a:endParaRPr lang="en-GB" sz="2000" b="1" kern="100">
              <a:solidFill>
                <a:schemeClr val="tx1"/>
              </a:solidFill>
              <a:latin typeface="+mn-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0BBE8EF-5D0F-D5DB-9E06-4AC07A54B259}"/>
              </a:ext>
            </a:extLst>
          </p:cNvPr>
          <p:cNvSpPr txBox="1"/>
          <p:nvPr/>
        </p:nvSpPr>
        <p:spPr>
          <a:xfrm>
            <a:off x="1" y="1035816"/>
            <a:ext cx="3706760" cy="2831544"/>
          </a:xfrm>
          <a:prstGeom prst="rect">
            <a:avLst/>
          </a:prstGeom>
          <a:noFill/>
        </p:spPr>
        <p:txBody>
          <a:bodyPr wrap="square" rtlCol="0">
            <a:spAutoFit/>
          </a:bodyPr>
          <a:lstStyle/>
          <a:p>
            <a:r>
              <a:rPr lang="en-GB" sz="1400" kern="100">
                <a:solidFill>
                  <a:schemeClr val="tx1"/>
                </a:solidFill>
                <a:latin typeface="+mn-lt"/>
                <a:ea typeface="Calibri" panose="020F0502020204030204" pitchFamily="34" charset="0"/>
                <a:cs typeface="Times New Roman" panose="02020603050405020304" pitchFamily="18" charset="0"/>
              </a:rPr>
              <a:t>This sort of gap is often about either:</a:t>
            </a:r>
          </a:p>
          <a:p>
            <a:pPr marL="285750" indent="-285750">
              <a:buFont typeface="Arial" panose="020B0604020202020204" pitchFamily="34" charset="0"/>
              <a:buChar char="•"/>
            </a:pPr>
            <a:r>
              <a:rPr lang="en-GB" sz="1400" kern="100">
                <a:ea typeface="Calibri" panose="020F0502020204030204" pitchFamily="34" charset="0"/>
                <a:cs typeface="Times New Roman" panose="02020603050405020304" pitchFamily="18" charset="0"/>
              </a:rPr>
              <a:t>Self awareness/blind spots</a:t>
            </a:r>
          </a:p>
          <a:p>
            <a:pPr marL="285750" indent="-285750">
              <a:buFont typeface="Arial" panose="020B0604020202020204" pitchFamily="34" charset="0"/>
              <a:buChar char="•"/>
            </a:pPr>
            <a:r>
              <a:rPr lang="en-GB" sz="1400" kern="100">
                <a:ea typeface="Calibri" panose="020F0502020204030204" pitchFamily="34" charset="0"/>
                <a:cs typeface="Times New Roman" panose="02020603050405020304" pitchFamily="18" charset="0"/>
              </a:rPr>
              <a:t>Not empathising with others enough</a:t>
            </a:r>
            <a:endParaRPr lang="en-GB" sz="1400" kern="100">
              <a:solidFill>
                <a:schemeClr val="tx1"/>
              </a:solidFill>
              <a:latin typeface="+mn-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kern="100">
                <a:ea typeface="Calibri" panose="020F0502020204030204" pitchFamily="34" charset="0"/>
                <a:cs typeface="Times New Roman" panose="02020603050405020304" pitchFamily="18" charset="0"/>
              </a:rPr>
              <a:t>Mis-under or lack of understanding around expectations/values</a:t>
            </a:r>
          </a:p>
          <a:p>
            <a:endParaRPr lang="en-GB" sz="1000" kern="100">
              <a:ea typeface="Calibri" panose="020F0502020204030204" pitchFamily="34" charset="0"/>
              <a:cs typeface="Times New Roman" panose="02020603050405020304" pitchFamily="18" charset="0"/>
            </a:endParaRPr>
          </a:p>
          <a:p>
            <a:r>
              <a:rPr lang="en-GB" sz="1400"/>
              <a:t>This conversation is trickier: it’s often tied to self-image, values, and interpersonal blind spots. Sometimes it can be helpful to approach the conversation in terms of</a:t>
            </a:r>
            <a:r>
              <a:rPr lang="en-GB" sz="1400" kern="100">
                <a:ea typeface="Calibri" panose="020F0502020204030204" pitchFamily="34" charset="0"/>
                <a:cs typeface="Times New Roman" panose="02020603050405020304" pitchFamily="18" charset="0"/>
              </a:rPr>
              <a:t> talking about “what they think” and “how you/others felt” as often people haven’t thought about how their actions made others feel. </a:t>
            </a:r>
            <a:endParaRPr lang="en-GB" sz="1400" kern="100">
              <a:solidFill>
                <a:schemeClr val="tx1"/>
              </a:solidFill>
              <a:latin typeface="+mn-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8DEA8F4-CD72-A315-B806-9C2905AF5CA4}"/>
              </a:ext>
            </a:extLst>
          </p:cNvPr>
          <p:cNvSpPr txBox="1"/>
          <p:nvPr/>
        </p:nvSpPr>
        <p:spPr>
          <a:xfrm>
            <a:off x="0" y="3867360"/>
            <a:ext cx="6328485" cy="2985433"/>
          </a:xfrm>
          <a:prstGeom prst="rect">
            <a:avLst/>
          </a:prstGeom>
          <a:noFill/>
        </p:spPr>
        <p:txBody>
          <a:bodyPr wrap="square" rtlCol="0">
            <a:spAutoFit/>
          </a:bodyPr>
          <a:lstStyle/>
          <a:p>
            <a:r>
              <a:rPr lang="en-GB" sz="1400" kern="100">
                <a:ea typeface="Calibri" panose="020F0502020204030204" pitchFamily="34" charset="0"/>
                <a:cs typeface="Times New Roman" panose="02020603050405020304" pitchFamily="18" charset="0"/>
              </a:rPr>
              <a:t>Again, “asking” rather than “telling” is important to ensure the conversation functions as an “adult-to-adult” conversation rather than becoming an “adult-children” one. Questioning naturally generates more self awareness of the issues, or initially the self awareness of the need to be more self aware. It can sometimes be about contrasting intent of behaviours vs their impact.</a:t>
            </a:r>
            <a:endParaRPr lang="en-GB" sz="1400" i="1"/>
          </a:p>
          <a:p>
            <a:endParaRPr lang="en-GB" sz="1000" i="1"/>
          </a:p>
          <a:p>
            <a:r>
              <a:rPr lang="en-GB" sz="1400" i="1"/>
              <a:t>“You’ve rated yourself highly in relation to standards &amp; conduct. Can you share examples where you feel you’ve demonstrated this?”</a:t>
            </a:r>
            <a:endParaRPr lang="en-GB" sz="1400"/>
          </a:p>
          <a:p>
            <a:r>
              <a:rPr lang="en-GB" sz="1400"/>
              <a:t>This gets them to articulate their view, creating space for contrast later.</a:t>
            </a:r>
          </a:p>
          <a:p>
            <a:endParaRPr lang="en-GB" sz="1000"/>
          </a:p>
          <a:p>
            <a:r>
              <a:rPr lang="en-GB" sz="1400" i="1"/>
              <a:t>“Do you feel you’ve demonstrated that consistently through the year/time period?”</a:t>
            </a:r>
            <a:endParaRPr lang="en-GB" sz="1400"/>
          </a:p>
          <a:p>
            <a:r>
              <a:rPr lang="en-GB" sz="1400"/>
              <a:t>This implicitly introduces the possibility for them to consider that there have been occasions where they conduct and standards may not have been as high.</a:t>
            </a:r>
            <a:endParaRPr lang="en-GB" sz="1400" i="1" kern="10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80BEADB-FDE7-2F86-3D63-234C9D504F58}"/>
              </a:ext>
            </a:extLst>
          </p:cNvPr>
          <p:cNvSpPr txBox="1"/>
          <p:nvPr/>
        </p:nvSpPr>
        <p:spPr>
          <a:xfrm>
            <a:off x="6499122" y="1035816"/>
            <a:ext cx="5692877" cy="5355312"/>
          </a:xfrm>
          <a:prstGeom prst="rect">
            <a:avLst/>
          </a:prstGeom>
          <a:noFill/>
        </p:spPr>
        <p:txBody>
          <a:bodyPr wrap="square" rtlCol="0">
            <a:spAutoFit/>
          </a:bodyPr>
          <a:lstStyle/>
          <a:p>
            <a:r>
              <a:rPr lang="en-GB" sz="1400" i="1"/>
              <a:t>“I can tell that you value being proactive and stepping in to help. That’s important. At the same time, do you think there might have been occasions where others could have experienced that as you taking over rather than supporting them.”</a:t>
            </a:r>
          </a:p>
          <a:p>
            <a:r>
              <a:rPr lang="en-GB" sz="1400"/>
              <a:t>Even if the behaviour hasn’t landed well,  while recognising that their intent may have been positive introduce questions around how others might have experienced it.</a:t>
            </a:r>
          </a:p>
          <a:p>
            <a:endParaRPr lang="en-GB" sz="1000" i="1"/>
          </a:p>
          <a:p>
            <a:r>
              <a:rPr lang="en-GB" sz="1400" i="1"/>
              <a:t>“Can you think of any other examples where what you intended might not have had the impact you wanted or hoped for in terms of how it made other people feel?</a:t>
            </a:r>
          </a:p>
          <a:p>
            <a:r>
              <a:rPr lang="en-GB" sz="1400"/>
              <a:t>This encourages the exploration of that gap between intent and impact and “what you are transmitting” is sometimes “not what others are receiving”.</a:t>
            </a:r>
          </a:p>
          <a:p>
            <a:endParaRPr lang="en-GB" sz="1000"/>
          </a:p>
          <a:p>
            <a:r>
              <a:rPr lang="en-GB" sz="1400" i="1"/>
              <a:t>“I believe you meant to be supportive in that meeting. The impact, though, was that others felt their input wasn’t being heard. Can you think about other times that might have been the case?”</a:t>
            </a:r>
          </a:p>
          <a:p>
            <a:r>
              <a:rPr lang="en-GB" sz="1400"/>
              <a:t>Gives a statement clarifying the impact but then ends with the question inviting further consideration of other situations .</a:t>
            </a:r>
          </a:p>
          <a:p>
            <a:endParaRPr lang="en-GB" sz="1400"/>
          </a:p>
          <a:p>
            <a:r>
              <a:rPr lang="en-GB" sz="1400" i="1"/>
              <a:t>“What do you need to take in future or what can you do differently to avoid situations like this happening again?”</a:t>
            </a:r>
          </a:p>
          <a:p>
            <a:r>
              <a:rPr lang="en-GB" sz="1400"/>
              <a:t>Open ended question focusing on what needs to change which implicitly recognises that change is required.</a:t>
            </a:r>
          </a:p>
        </p:txBody>
      </p:sp>
      <p:pic>
        <p:nvPicPr>
          <p:cNvPr id="7" name="Picture 6">
            <a:extLst>
              <a:ext uri="{FF2B5EF4-FFF2-40B4-BE49-F238E27FC236}">
                <a16:creationId xmlns:a16="http://schemas.microsoft.com/office/drawing/2014/main" id="{CBA091EF-FB6D-A630-D02A-0C04A2D66BFA}"/>
              </a:ext>
            </a:extLst>
          </p:cNvPr>
          <p:cNvPicPr>
            <a:picLocks noChangeAspect="1"/>
          </p:cNvPicPr>
          <p:nvPr/>
        </p:nvPicPr>
        <p:blipFill>
          <a:blip r:embed="rId2"/>
          <a:stretch>
            <a:fillRect/>
          </a:stretch>
        </p:blipFill>
        <p:spPr>
          <a:xfrm>
            <a:off x="3706761" y="1086716"/>
            <a:ext cx="2625214" cy="2285481"/>
          </a:xfrm>
          <a:prstGeom prst="rect">
            <a:avLst/>
          </a:prstGeom>
        </p:spPr>
      </p:pic>
      <p:sp>
        <p:nvSpPr>
          <p:cNvPr id="9" name="TextBox 8">
            <a:extLst>
              <a:ext uri="{FF2B5EF4-FFF2-40B4-BE49-F238E27FC236}">
                <a16:creationId xmlns:a16="http://schemas.microsoft.com/office/drawing/2014/main" id="{EBE70784-17C0-2482-1F62-CE4B4C0960E2}"/>
              </a:ext>
            </a:extLst>
          </p:cNvPr>
          <p:cNvSpPr txBox="1"/>
          <p:nvPr/>
        </p:nvSpPr>
        <p:spPr>
          <a:xfrm>
            <a:off x="2267652" y="-2171"/>
            <a:ext cx="9684635" cy="461665"/>
          </a:xfrm>
          <a:prstGeom prst="rect">
            <a:avLst/>
          </a:prstGeom>
          <a:noFill/>
        </p:spPr>
        <p:txBody>
          <a:bodyPr wrap="square" lIns="91440" tIns="45720" rIns="91440" bIns="45720" rtlCol="0" anchor="t">
            <a:spAutoFit/>
          </a:bodyPr>
          <a:lstStyle/>
          <a:p>
            <a:r>
              <a:rPr lang="en-GB" sz="2400" b="1" kern="100">
                <a:solidFill>
                  <a:srgbClr val="873CB6"/>
                </a:solidFill>
                <a:ea typeface="Calibri"/>
                <a:cs typeface="Times New Roman"/>
              </a:rPr>
              <a:t>Guidance for Appraisers: Conversational approaches and strategies</a:t>
            </a:r>
            <a:endParaRPr lang="en-GB" b="1" kern="100">
              <a:solidFill>
                <a:srgbClr val="000000"/>
              </a:solidFill>
              <a:latin typeface="+mn-lt"/>
              <a:ea typeface="Calibri" panose="020F0502020204030204" pitchFamily="34" charset="0"/>
              <a:cs typeface="Times New Roman" panose="02020603050405020304" pitchFamily="18" charset="0"/>
            </a:endParaRPr>
          </a:p>
        </p:txBody>
      </p:sp>
      <p:pic>
        <p:nvPicPr>
          <p:cNvPr id="5" name="Picture 4" descr="Vacancies – The Cam Academy Trust">
            <a:extLst>
              <a:ext uri="{FF2B5EF4-FFF2-40B4-BE49-F238E27FC236}">
                <a16:creationId xmlns:a16="http://schemas.microsoft.com/office/drawing/2014/main" id="{16426C72-C111-A5B9-7526-0037997FB8E4}"/>
              </a:ext>
            </a:extLst>
          </p:cNvPr>
          <p:cNvPicPr>
            <a:picLocks noChangeAspect="1"/>
          </p:cNvPicPr>
          <p:nvPr/>
        </p:nvPicPr>
        <p:blipFill>
          <a:blip r:embed="rId3"/>
          <a:stretch>
            <a:fillRect/>
          </a:stretch>
        </p:blipFill>
        <p:spPr>
          <a:xfrm>
            <a:off x="-2645" y="7939"/>
            <a:ext cx="534460" cy="502708"/>
          </a:xfrm>
          <a:prstGeom prst="rect">
            <a:avLst/>
          </a:prstGeom>
        </p:spPr>
      </p:pic>
      <p:pic>
        <p:nvPicPr>
          <p:cNvPr id="12" name="Picture 11" descr="Blue text on a white background&#10;&#10;AI-generated content may be incorrect.">
            <a:extLst>
              <a:ext uri="{FF2B5EF4-FFF2-40B4-BE49-F238E27FC236}">
                <a16:creationId xmlns:a16="http://schemas.microsoft.com/office/drawing/2014/main" id="{0B1A8391-2688-79C3-4890-77DF88B4C8D9}"/>
              </a:ext>
            </a:extLst>
          </p:cNvPr>
          <p:cNvPicPr>
            <a:picLocks noChangeAspect="1"/>
          </p:cNvPicPr>
          <p:nvPr/>
        </p:nvPicPr>
        <p:blipFill>
          <a:blip r:embed="rId4"/>
          <a:stretch>
            <a:fillRect/>
          </a:stretch>
        </p:blipFill>
        <p:spPr>
          <a:xfrm>
            <a:off x="611188" y="11113"/>
            <a:ext cx="1698625" cy="496359"/>
          </a:xfrm>
          <a:prstGeom prst="rect">
            <a:avLst/>
          </a:prstGeom>
        </p:spPr>
      </p:pic>
    </p:spTree>
    <p:extLst>
      <p:ext uri="{BB962C8B-B14F-4D97-AF65-F5344CB8AC3E}">
        <p14:creationId xmlns:p14="http://schemas.microsoft.com/office/powerpoint/2010/main" val="2553440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B949C-734B-1034-3727-B0BC95A00C5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D0CD2FD-B125-171D-856E-F18EC567F496}"/>
              </a:ext>
            </a:extLst>
          </p:cNvPr>
          <p:cNvSpPr txBox="1"/>
          <p:nvPr/>
        </p:nvSpPr>
        <p:spPr>
          <a:xfrm>
            <a:off x="90902" y="556509"/>
            <a:ext cx="11582400" cy="400110"/>
          </a:xfrm>
          <a:prstGeom prst="rect">
            <a:avLst/>
          </a:prstGeom>
          <a:noFill/>
        </p:spPr>
        <p:txBody>
          <a:bodyPr wrap="square" rtlCol="0">
            <a:spAutoFit/>
          </a:bodyPr>
          <a:lstStyle/>
          <a:p>
            <a:r>
              <a:rPr lang="en-GB" sz="2000" b="1" kern="100">
                <a:solidFill>
                  <a:schemeClr val="tx1"/>
                </a:solidFill>
                <a:latin typeface="+mn-lt"/>
                <a:ea typeface="Calibri" panose="020F0502020204030204" pitchFamily="34" charset="0"/>
                <a:cs typeface="Times New Roman" panose="02020603050405020304" pitchFamily="18" charset="0"/>
              </a:rPr>
              <a:t>Appraisee significantly over rates themselves in terms of performanc</a:t>
            </a:r>
            <a:r>
              <a:rPr lang="en-GB" sz="2000" b="1" kern="100">
                <a:ea typeface="Calibri" panose="020F0502020204030204" pitchFamily="34" charset="0"/>
                <a:cs typeface="Times New Roman" panose="02020603050405020304" pitchFamily="18" charset="0"/>
              </a:rPr>
              <a:t>e and standards &amp; conduct</a:t>
            </a:r>
            <a:endParaRPr lang="en-GB" sz="2000" b="1" kern="100">
              <a:solidFill>
                <a:schemeClr val="tx1"/>
              </a:solidFill>
              <a:latin typeface="+mn-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76DD569-4D16-057C-356D-B70F5A294596}"/>
              </a:ext>
            </a:extLst>
          </p:cNvPr>
          <p:cNvSpPr txBox="1"/>
          <p:nvPr/>
        </p:nvSpPr>
        <p:spPr>
          <a:xfrm>
            <a:off x="1" y="1035816"/>
            <a:ext cx="3706760" cy="2185214"/>
          </a:xfrm>
          <a:prstGeom prst="rect">
            <a:avLst/>
          </a:prstGeom>
          <a:noFill/>
        </p:spPr>
        <p:txBody>
          <a:bodyPr wrap="square" rtlCol="0">
            <a:spAutoFit/>
          </a:bodyPr>
          <a:lstStyle/>
          <a:p>
            <a:r>
              <a:rPr lang="en-GB" sz="1400" kern="100">
                <a:solidFill>
                  <a:schemeClr val="tx1"/>
                </a:solidFill>
                <a:latin typeface="+mn-lt"/>
                <a:ea typeface="Calibri" panose="020F0502020204030204" pitchFamily="34" charset="0"/>
                <a:cs typeface="Times New Roman" panose="02020603050405020304" pitchFamily="18" charset="0"/>
              </a:rPr>
              <a:t>This sort of gap is often about either:</a:t>
            </a:r>
          </a:p>
          <a:p>
            <a:pPr marL="285750" indent="-285750">
              <a:buFont typeface="Arial" panose="020B0604020202020204" pitchFamily="34" charset="0"/>
              <a:buChar char="•"/>
            </a:pPr>
            <a:r>
              <a:rPr lang="en-GB" sz="1400" kern="100">
                <a:ea typeface="Calibri" panose="020F0502020204030204" pitchFamily="34" charset="0"/>
                <a:cs typeface="Times New Roman" panose="02020603050405020304" pitchFamily="18" charset="0"/>
              </a:rPr>
              <a:t>Self-awareness/blind spots</a:t>
            </a:r>
          </a:p>
          <a:p>
            <a:pPr marL="285750" indent="-285750">
              <a:buFont typeface="Arial" panose="020B0604020202020204" pitchFamily="34" charset="0"/>
              <a:buChar char="•"/>
            </a:pPr>
            <a:r>
              <a:rPr lang="en-GB" sz="1400" kern="100">
                <a:ea typeface="Calibri" panose="020F0502020204030204" pitchFamily="34" charset="0"/>
                <a:cs typeface="Times New Roman" panose="02020603050405020304" pitchFamily="18" charset="0"/>
              </a:rPr>
              <a:t>Unconscious incompetence/capability</a:t>
            </a:r>
          </a:p>
          <a:p>
            <a:endParaRPr lang="en-GB" sz="1000" kern="100">
              <a:ea typeface="Calibri" panose="020F0502020204030204" pitchFamily="34" charset="0"/>
              <a:cs typeface="Times New Roman" panose="02020603050405020304" pitchFamily="18" charset="0"/>
            </a:endParaRPr>
          </a:p>
          <a:p>
            <a:r>
              <a:rPr lang="en-GB" sz="1400" kern="100">
                <a:solidFill>
                  <a:schemeClr val="tx1"/>
                </a:solidFill>
                <a:latin typeface="+mn-lt"/>
                <a:ea typeface="Calibri" panose="020F0502020204030204" pitchFamily="34" charset="0"/>
                <a:cs typeface="Times New Roman" panose="02020603050405020304" pitchFamily="18" charset="0"/>
              </a:rPr>
              <a:t>In this instance, while still focusing on open ended questions there will unavoidably be a need to address the gap and “what that’s about”. It may be helpful to </a:t>
            </a:r>
            <a:r>
              <a:rPr lang="en-GB" sz="1400" kern="100">
                <a:ea typeface="Calibri" panose="020F0502020204030204" pitchFamily="34" charset="0"/>
                <a:cs typeface="Times New Roman" panose="02020603050405020304" pitchFamily="18" charset="0"/>
              </a:rPr>
              <a:t>first acknowledge “how they feel” about the gap, before addressing “what they think” about it.</a:t>
            </a:r>
            <a:endParaRPr lang="en-GB" sz="1400" kern="100">
              <a:solidFill>
                <a:schemeClr val="tx1"/>
              </a:solidFill>
              <a:latin typeface="+mn-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6FB91FC-56C1-FC7D-CFE7-C71DAE907123}"/>
              </a:ext>
            </a:extLst>
          </p:cNvPr>
          <p:cNvSpPr txBox="1"/>
          <p:nvPr/>
        </p:nvSpPr>
        <p:spPr>
          <a:xfrm>
            <a:off x="0" y="3315705"/>
            <a:ext cx="5958347" cy="3416320"/>
          </a:xfrm>
          <a:prstGeom prst="rect">
            <a:avLst/>
          </a:prstGeom>
          <a:noFill/>
        </p:spPr>
        <p:txBody>
          <a:bodyPr wrap="square" rtlCol="0">
            <a:spAutoFit/>
          </a:bodyPr>
          <a:lstStyle/>
          <a:p>
            <a:r>
              <a:rPr lang="en-GB" sz="1400" i="1" kern="100">
                <a:ea typeface="Calibri" panose="020F0502020204030204" pitchFamily="34" charset="0"/>
                <a:cs typeface="Times New Roman" panose="02020603050405020304" pitchFamily="18" charset="0"/>
              </a:rPr>
              <a:t>“Let’s acknowledge that there is clearly a gap between our views, is this a surprise for you and how do you feel about it?”</a:t>
            </a:r>
          </a:p>
          <a:p>
            <a:r>
              <a:rPr lang="en-GB" sz="1400" kern="100">
                <a:ea typeface="Calibri" panose="020F0502020204030204" pitchFamily="34" charset="0"/>
                <a:cs typeface="Times New Roman" panose="02020603050405020304" pitchFamily="18" charset="0"/>
              </a:rPr>
              <a:t>Initial question to acknowledge how they may feel about that in the moment, while also implicitly acknowledging that it shouldn’t be.</a:t>
            </a:r>
          </a:p>
          <a:p>
            <a:endParaRPr lang="en-GB" sz="1000" kern="100">
              <a:ea typeface="Calibri" panose="020F0502020204030204" pitchFamily="34" charset="0"/>
              <a:cs typeface="Times New Roman" panose="02020603050405020304" pitchFamily="18" charset="0"/>
            </a:endParaRPr>
          </a:p>
          <a:p>
            <a:r>
              <a:rPr lang="en-GB" sz="1400" i="1" kern="100">
                <a:ea typeface="Calibri" panose="020F0502020204030204" pitchFamily="34" charset="0"/>
                <a:cs typeface="Times New Roman" panose="02020603050405020304" pitchFamily="18" charset="0"/>
              </a:rPr>
              <a:t>“Why do you think there might be such a gap between how we’re viewing your performance and/or standards &amp; conduct?”</a:t>
            </a:r>
          </a:p>
          <a:p>
            <a:endParaRPr lang="en-GB" sz="1000" i="1" kern="100">
              <a:ea typeface="Calibri" panose="020F0502020204030204" pitchFamily="34" charset="0"/>
              <a:cs typeface="Times New Roman" panose="02020603050405020304" pitchFamily="18" charset="0"/>
            </a:endParaRPr>
          </a:p>
          <a:p>
            <a:r>
              <a:rPr lang="en-GB" sz="1400" kern="100">
                <a:ea typeface="Calibri" panose="020F0502020204030204" pitchFamily="34" charset="0"/>
                <a:cs typeface="Times New Roman" panose="02020603050405020304" pitchFamily="18" charset="0"/>
              </a:rPr>
              <a:t>“</a:t>
            </a:r>
            <a:r>
              <a:rPr lang="en-GB" sz="1400" i="1" kern="100">
                <a:ea typeface="Calibri" panose="020F0502020204030204" pitchFamily="34" charset="0"/>
                <a:cs typeface="Times New Roman" panose="02020603050405020304" pitchFamily="18" charset="0"/>
              </a:rPr>
              <a:t>Do you think there would have been the potential for higher performance from you, or do you think there were any barriers or obstacles to that?”</a:t>
            </a:r>
          </a:p>
          <a:p>
            <a:r>
              <a:rPr lang="en-GB" sz="1400" kern="100">
                <a:ea typeface="Calibri" panose="020F0502020204030204" pitchFamily="34" charset="0"/>
                <a:cs typeface="Times New Roman" panose="02020603050405020304" pitchFamily="18" charset="0"/>
              </a:rPr>
              <a:t>Allows them to frame their performance and gives you the opportunity to challenge what they view as high performance, such as a follow-on question like:</a:t>
            </a:r>
          </a:p>
          <a:p>
            <a:r>
              <a:rPr lang="en-GB" sz="1400" i="1" kern="100">
                <a:ea typeface="Calibri" panose="020F0502020204030204" pitchFamily="34" charset="0"/>
                <a:cs typeface="Times New Roman" panose="02020603050405020304" pitchFamily="18" charset="0"/>
              </a:rPr>
              <a:t>“So that higher performance that you’ve described, I’d view that as being here” </a:t>
            </a:r>
            <a:r>
              <a:rPr lang="en-GB" sz="1400" kern="100">
                <a:ea typeface="Calibri" panose="020F0502020204030204" pitchFamily="34" charset="0"/>
                <a:cs typeface="Times New Roman" panose="02020603050405020304" pitchFamily="18" charset="0"/>
              </a:rPr>
              <a:t>(indicating a lower point than they’ve placed themselves even though they’ve just described higher performance than they’ve actually delivered)</a:t>
            </a:r>
          </a:p>
        </p:txBody>
      </p:sp>
      <p:sp>
        <p:nvSpPr>
          <p:cNvPr id="6" name="TextBox 5">
            <a:extLst>
              <a:ext uri="{FF2B5EF4-FFF2-40B4-BE49-F238E27FC236}">
                <a16:creationId xmlns:a16="http://schemas.microsoft.com/office/drawing/2014/main" id="{C2509DEE-0B74-D072-6FDC-D1B84E369B5F}"/>
              </a:ext>
            </a:extLst>
          </p:cNvPr>
          <p:cNvSpPr txBox="1"/>
          <p:nvPr/>
        </p:nvSpPr>
        <p:spPr>
          <a:xfrm>
            <a:off x="6027174" y="1035816"/>
            <a:ext cx="6164826" cy="5463034"/>
          </a:xfrm>
          <a:prstGeom prst="rect">
            <a:avLst/>
          </a:prstGeom>
          <a:noFill/>
        </p:spPr>
        <p:txBody>
          <a:bodyPr wrap="square" rtlCol="0">
            <a:spAutoFit/>
          </a:bodyPr>
          <a:lstStyle/>
          <a:p>
            <a:r>
              <a:rPr lang="en-GB" sz="1400" i="1"/>
              <a:t>“Do you think the focus of our conversation needs to either be about expectations or self-awareness, or is it a little bit about both?”</a:t>
            </a:r>
          </a:p>
          <a:p>
            <a:r>
              <a:rPr lang="en-GB" sz="1400"/>
              <a:t>Framing the question like this highlights that it is a case or one or the other, possibly both and focuses the response around considering that. </a:t>
            </a:r>
          </a:p>
          <a:p>
            <a:endParaRPr lang="en-GB" sz="1000" i="1"/>
          </a:p>
          <a:p>
            <a:r>
              <a:rPr lang="en-GB" sz="1400"/>
              <a:t>Where there is also a significant gap in respect of standards &amp; conduct many of the suggested questions and approaches on the previous slide apply but with the examples likely being more powerful and the questions being more direct and slightly less open, such as</a:t>
            </a:r>
          </a:p>
          <a:p>
            <a:r>
              <a:rPr lang="en-GB" sz="1400" i="1"/>
              <a:t>“What was your intention when you did that (example given)?”</a:t>
            </a:r>
          </a:p>
          <a:p>
            <a:endParaRPr lang="en-GB" sz="1000"/>
          </a:p>
          <a:p>
            <a:r>
              <a:rPr lang="en-GB" sz="1400" i="1"/>
              <a:t>“Why do you think there is so often such a difference between what your intention is and what impact you have?”</a:t>
            </a:r>
          </a:p>
          <a:p>
            <a:endParaRPr lang="en-GB" sz="1000" i="1"/>
          </a:p>
          <a:p>
            <a:r>
              <a:rPr lang="en-GB" sz="1400"/>
              <a:t>Depending on how the conversation progresses and the person’s willingness and ability to accept the difference of view additional tools might need to be brought into the process to bring the blind spots and expectation gaps into consciousness for the person such as 360 feedback or a Johari Window, which might be particularly helpful is there is a large gap in terms of standards &amp; conduct. These are both available in the system.</a:t>
            </a:r>
          </a:p>
          <a:p>
            <a:endParaRPr lang="en-GB" sz="1000"/>
          </a:p>
          <a:p>
            <a:r>
              <a:rPr lang="en-GB" sz="1400" i="1"/>
              <a:t>“I’m conscious that we need to move this forward and while there’s more we can talk about on this, I think exploring some 360 feedback or an exercise around blind spots might be really helpful to giving you a sense of what’s contributing to this gap because until we can acknowledge what is causing it, it’s going to be difficult to close it.</a:t>
            </a:r>
          </a:p>
        </p:txBody>
      </p:sp>
      <p:pic>
        <p:nvPicPr>
          <p:cNvPr id="7" name="Picture 6">
            <a:extLst>
              <a:ext uri="{FF2B5EF4-FFF2-40B4-BE49-F238E27FC236}">
                <a16:creationId xmlns:a16="http://schemas.microsoft.com/office/drawing/2014/main" id="{C4B88CB3-B155-B413-E5E1-11C1D3F6209B}"/>
              </a:ext>
            </a:extLst>
          </p:cNvPr>
          <p:cNvPicPr>
            <a:picLocks noChangeAspect="1"/>
          </p:cNvPicPr>
          <p:nvPr/>
        </p:nvPicPr>
        <p:blipFill>
          <a:blip r:embed="rId2"/>
          <a:stretch>
            <a:fillRect/>
          </a:stretch>
        </p:blipFill>
        <p:spPr>
          <a:xfrm>
            <a:off x="3706761" y="1086717"/>
            <a:ext cx="2251586" cy="2219874"/>
          </a:xfrm>
          <a:prstGeom prst="rect">
            <a:avLst/>
          </a:prstGeom>
        </p:spPr>
      </p:pic>
      <p:sp>
        <p:nvSpPr>
          <p:cNvPr id="4" name="TextBox 4">
            <a:extLst>
              <a:ext uri="{FF2B5EF4-FFF2-40B4-BE49-F238E27FC236}">
                <a16:creationId xmlns:a16="http://schemas.microsoft.com/office/drawing/2014/main" id="{AC31F90E-BC45-2AA7-A487-DC7925050B81}"/>
              </a:ext>
            </a:extLst>
          </p:cNvPr>
          <p:cNvSpPr txBox="1"/>
          <p:nvPr/>
        </p:nvSpPr>
        <p:spPr>
          <a:xfrm>
            <a:off x="2267653" y="-2171"/>
            <a:ext cx="9684635" cy="46166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kern="100">
                <a:solidFill>
                  <a:srgbClr val="873CB6"/>
                </a:solidFill>
                <a:ea typeface="Calibri"/>
                <a:cs typeface="Times New Roman"/>
              </a:rPr>
              <a:t>Guidance for Appraisers: Conversational approaches and strategies</a:t>
            </a:r>
            <a:endParaRPr lang="en-GB" b="1" kern="100">
              <a:solidFill>
                <a:srgbClr val="000000"/>
              </a:solidFill>
              <a:latin typeface="+mn-lt"/>
              <a:ea typeface="Calibri" panose="020F0502020204030204" pitchFamily="34" charset="0"/>
              <a:cs typeface="Times New Roman" panose="02020603050405020304" pitchFamily="18" charset="0"/>
            </a:endParaRPr>
          </a:p>
        </p:txBody>
      </p:sp>
      <p:pic>
        <p:nvPicPr>
          <p:cNvPr id="9" name="Picture 8" descr="Vacancies – The Cam Academy Trust">
            <a:extLst>
              <a:ext uri="{FF2B5EF4-FFF2-40B4-BE49-F238E27FC236}">
                <a16:creationId xmlns:a16="http://schemas.microsoft.com/office/drawing/2014/main" id="{E26A88A2-F8E0-FDCF-35E4-8DF0C51B5699}"/>
              </a:ext>
            </a:extLst>
          </p:cNvPr>
          <p:cNvPicPr>
            <a:picLocks noChangeAspect="1"/>
          </p:cNvPicPr>
          <p:nvPr/>
        </p:nvPicPr>
        <p:blipFill>
          <a:blip r:embed="rId3"/>
          <a:stretch>
            <a:fillRect/>
          </a:stretch>
        </p:blipFill>
        <p:spPr>
          <a:xfrm>
            <a:off x="-2645" y="7939"/>
            <a:ext cx="534460" cy="502708"/>
          </a:xfrm>
          <a:prstGeom prst="rect">
            <a:avLst/>
          </a:prstGeom>
        </p:spPr>
      </p:pic>
      <p:pic>
        <p:nvPicPr>
          <p:cNvPr id="12" name="Picture 11" descr="Blue text on a white background&#10;&#10;AI-generated content may be incorrect.">
            <a:extLst>
              <a:ext uri="{FF2B5EF4-FFF2-40B4-BE49-F238E27FC236}">
                <a16:creationId xmlns:a16="http://schemas.microsoft.com/office/drawing/2014/main" id="{0514EF1C-B02C-24E0-41B8-A551B5A341E5}"/>
              </a:ext>
            </a:extLst>
          </p:cNvPr>
          <p:cNvPicPr>
            <a:picLocks noChangeAspect="1"/>
          </p:cNvPicPr>
          <p:nvPr/>
        </p:nvPicPr>
        <p:blipFill>
          <a:blip r:embed="rId4"/>
          <a:stretch>
            <a:fillRect/>
          </a:stretch>
        </p:blipFill>
        <p:spPr>
          <a:xfrm>
            <a:off x="611188" y="11113"/>
            <a:ext cx="1698625" cy="496359"/>
          </a:xfrm>
          <a:prstGeom prst="rect">
            <a:avLst/>
          </a:prstGeom>
        </p:spPr>
      </p:pic>
    </p:spTree>
    <p:extLst>
      <p:ext uri="{BB962C8B-B14F-4D97-AF65-F5344CB8AC3E}">
        <p14:creationId xmlns:p14="http://schemas.microsoft.com/office/powerpoint/2010/main" val="2158874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0EDA48B-AEEA-57B1-317E-B7CF7A7062B7}"/>
              </a:ext>
            </a:extLst>
          </p:cNvPr>
          <p:cNvGraphicFramePr>
            <a:graphicFrameLocks noGrp="1"/>
          </p:cNvGraphicFramePr>
          <p:nvPr>
            <p:extLst>
              <p:ext uri="{D42A27DB-BD31-4B8C-83A1-F6EECF244321}">
                <p14:modId xmlns:p14="http://schemas.microsoft.com/office/powerpoint/2010/main" val="875037893"/>
              </p:ext>
            </p:extLst>
          </p:nvPr>
        </p:nvGraphicFramePr>
        <p:xfrm>
          <a:off x="427736" y="921607"/>
          <a:ext cx="11336528" cy="5379720"/>
        </p:xfrm>
        <a:graphic>
          <a:graphicData uri="http://schemas.openxmlformats.org/drawingml/2006/table">
            <a:tbl>
              <a:tblPr firstRow="1" bandRow="1">
                <a:tableStyleId>{5C22544A-7EE6-4342-B048-85BDC9FD1C3A}</a:tableStyleId>
              </a:tblPr>
              <a:tblGrid>
                <a:gridCol w="1300480">
                  <a:extLst>
                    <a:ext uri="{9D8B030D-6E8A-4147-A177-3AD203B41FA5}">
                      <a16:colId xmlns:a16="http://schemas.microsoft.com/office/drawing/2014/main" val="1652612336"/>
                    </a:ext>
                  </a:extLst>
                </a:gridCol>
                <a:gridCol w="5784088">
                  <a:extLst>
                    <a:ext uri="{9D8B030D-6E8A-4147-A177-3AD203B41FA5}">
                      <a16:colId xmlns:a16="http://schemas.microsoft.com/office/drawing/2014/main" val="3770729737"/>
                    </a:ext>
                  </a:extLst>
                </a:gridCol>
                <a:gridCol w="4251960">
                  <a:extLst>
                    <a:ext uri="{9D8B030D-6E8A-4147-A177-3AD203B41FA5}">
                      <a16:colId xmlns:a16="http://schemas.microsoft.com/office/drawing/2014/main" val="2011274773"/>
                    </a:ext>
                  </a:extLst>
                </a:gridCol>
              </a:tblGrid>
              <a:tr h="370416">
                <a:tc>
                  <a:txBody>
                    <a:bodyPr/>
                    <a:lstStyle/>
                    <a:p>
                      <a:endParaRPr lang="en-GB">
                        <a:solidFill>
                          <a:schemeClr val="tx1"/>
                        </a:solidFill>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ctr"/>
                      <a:r>
                        <a:rPr lang="en-GB">
                          <a:solidFill>
                            <a:schemeClr val="tx1"/>
                          </a:solidFill>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ctr"/>
                      <a:r>
                        <a:rPr lang="en-GB">
                          <a:solidFill>
                            <a:schemeClr val="tx1"/>
                          </a:solidFill>
                        </a:rPr>
                        <a:t>Example</a:t>
                      </a:r>
                    </a:p>
                  </a:txBody>
                  <a:tcPr anchor="ct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29244132"/>
                  </a:ext>
                </a:extLst>
              </a:tr>
              <a:tr h="1168824">
                <a:tc>
                  <a:txBody>
                    <a:bodyPr/>
                    <a:lstStyle/>
                    <a:p>
                      <a:pPr algn="ctr"/>
                      <a:r>
                        <a:rPr lang="en-GB" b="1">
                          <a:solidFill>
                            <a:schemeClr val="bg1"/>
                          </a:solidFill>
                        </a:rPr>
                        <a:t>Situation</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438B"/>
                    </a:solidFill>
                  </a:tcPr>
                </a:tc>
                <a:tc>
                  <a:txBody>
                    <a:bodyPr/>
                    <a:lstStyle/>
                    <a:p>
                      <a:r>
                        <a:rPr lang="en-GB"/>
                        <a:t>Describe the situation in which the behaviour occurred. Be specific about when and where it you observed it. The facts are important. Avoid generalities, such as "last week," as that can lead to confusion.</a:t>
                      </a:r>
                      <a:endParaRPr lang="en-GB">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a:t>"This morning at the 11 a.m. team meeting."</a:t>
                      </a:r>
                      <a:endParaRPr lang="en-GB">
                        <a:solidFill>
                          <a:schemeClr val="tx1"/>
                        </a:solidFill>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67764440"/>
                  </a:ext>
                </a:extLst>
              </a:tr>
              <a:tr h="1168824">
                <a:tc>
                  <a:txBody>
                    <a:bodyPr/>
                    <a:lstStyle/>
                    <a:p>
                      <a:pPr algn="ctr"/>
                      <a:r>
                        <a:rPr lang="en-GB" b="1">
                          <a:solidFill>
                            <a:schemeClr val="bg1"/>
                          </a:solidFill>
                        </a:rPr>
                        <a:t>Behaviour</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D4199"/>
                    </a:solidFill>
                  </a:tcPr>
                </a:tc>
                <a:tc>
                  <a:txBody>
                    <a:bodyPr/>
                    <a:lstStyle/>
                    <a:p>
                      <a:r>
                        <a:rPr lang="en-GB">
                          <a:solidFill>
                            <a:schemeClr val="tx1"/>
                          </a:solidFill>
                        </a:rPr>
                        <a:t>Describe the behaviour that you observed. Keep to the facts. Don't insert opinions or judgments and don't make assumptions about what the other party was thinking.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i="1"/>
                        <a:t>"You interrupt me while I was telling the team about the monthly budget,"</a:t>
                      </a:r>
                      <a:r>
                        <a:rPr lang="en-GB"/>
                        <a:t> instead of </a:t>
                      </a:r>
                      <a:r>
                        <a:rPr lang="en-GB" i="1"/>
                        <a:t>"You were rude."</a:t>
                      </a:r>
                      <a:endParaRPr lang="en-GB">
                        <a:solidFill>
                          <a:schemeClr val="tx1"/>
                        </a:solidFill>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5609119"/>
                  </a:ext>
                </a:extLst>
              </a:tr>
              <a:tr h="1168824">
                <a:tc>
                  <a:txBody>
                    <a:bodyPr/>
                    <a:lstStyle/>
                    <a:p>
                      <a:pPr algn="ctr"/>
                      <a:r>
                        <a:rPr lang="en-GB" b="1">
                          <a:solidFill>
                            <a:schemeClr val="bg1"/>
                          </a:solidFill>
                        </a:rPr>
                        <a:t>Impact</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5A3FA8"/>
                    </a:solidFill>
                  </a:tcPr>
                </a:tc>
                <a:tc>
                  <a:txBody>
                    <a:bodyPr/>
                    <a:lstStyle/>
                    <a:p>
                      <a:r>
                        <a:rPr lang="en-GB"/>
                        <a:t>Objectively describe the results and impact of the behaviour. What you thought or felt in response to the behaviour that you observed.</a:t>
                      </a:r>
                      <a:endParaRPr lang="en-GB">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i="1"/>
                        <a:t>"I was impressed when you addressed that issue without being asked"</a:t>
                      </a:r>
                      <a:r>
                        <a:rPr lang="en-GB"/>
                        <a:t> or </a:t>
                      </a:r>
                      <a:r>
                        <a:rPr lang="en-GB" i="1"/>
                        <a:t>"I felt frustrated when you interrupted me because it broke my train of thought."</a:t>
                      </a:r>
                      <a:endParaRPr lang="en-GB">
                        <a:solidFill>
                          <a:schemeClr val="tx1"/>
                        </a:solidFill>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86490762"/>
                  </a:ext>
                </a:extLst>
              </a:tr>
              <a:tr h="1168824">
                <a:tc>
                  <a:txBody>
                    <a:bodyPr/>
                    <a:lstStyle/>
                    <a:p>
                      <a:pPr algn="ctr"/>
                      <a:r>
                        <a:rPr lang="en-GB" b="1">
                          <a:solidFill>
                            <a:schemeClr val="bg1"/>
                          </a:solidFill>
                        </a:rPr>
                        <a:t>Intent</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873CB6"/>
                    </a:solidFill>
                  </a:tcPr>
                </a:tc>
                <a:tc>
                  <a:txBody>
                    <a:bodyPr/>
                    <a:lstStyle/>
                    <a:p>
                      <a:r>
                        <a:rPr lang="en-GB"/>
                        <a:t>Ask about the person's original intentions. This enables you to draw attention to the gap between intent vs. impact. Encourage the other person to think about the situation and to understand the impact of their behaviour and the intent behind it.</a:t>
                      </a:r>
                      <a:endParaRPr lang="en-GB">
                        <a:solidFill>
                          <a:schemeClr val="tx1"/>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r>
                        <a:rPr lang="en-GB" i="1"/>
                        <a:t>"What were you hoping to accomplish with that?"</a:t>
                      </a:r>
                      <a:r>
                        <a:rPr lang="en-GB"/>
                        <a:t> or </a:t>
                      </a:r>
                      <a:r>
                        <a:rPr lang="en-GB" i="1"/>
                        <a:t>"What was going on for you?"</a:t>
                      </a:r>
                      <a:endParaRPr lang="en-GB">
                        <a:solidFill>
                          <a:schemeClr val="tx1"/>
                        </a:solidFill>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2713984694"/>
                  </a:ext>
                </a:extLst>
              </a:tr>
            </a:tbl>
          </a:graphicData>
        </a:graphic>
      </p:graphicFrame>
      <p:sp>
        <p:nvSpPr>
          <p:cNvPr id="6" name="TextBox 5">
            <a:extLst>
              <a:ext uri="{FF2B5EF4-FFF2-40B4-BE49-F238E27FC236}">
                <a16:creationId xmlns:a16="http://schemas.microsoft.com/office/drawing/2014/main" id="{848A915B-251B-B976-7403-53F08441FB3C}"/>
              </a:ext>
            </a:extLst>
          </p:cNvPr>
          <p:cNvSpPr txBox="1"/>
          <p:nvPr/>
        </p:nvSpPr>
        <p:spPr>
          <a:xfrm>
            <a:off x="2116697" y="-1752"/>
            <a:ext cx="9745921" cy="830997"/>
          </a:xfrm>
          <a:prstGeom prst="rect">
            <a:avLst/>
          </a:prstGeom>
          <a:noFill/>
        </p:spPr>
        <p:txBody>
          <a:bodyPr wrap="square" lIns="91440" tIns="45720" rIns="91440" bIns="45720" rtlCol="0" anchor="t">
            <a:spAutoFit/>
          </a:bodyPr>
          <a:lstStyle/>
          <a:p>
            <a:pPr algn="ctr"/>
            <a:r>
              <a:rPr lang="en-GB" sz="2400" b="1" kern="100">
                <a:solidFill>
                  <a:srgbClr val="873CB6"/>
                </a:solidFill>
                <a:ea typeface="Calibri"/>
                <a:cs typeface="Times New Roman"/>
              </a:rPr>
              <a:t>Proposed Guidance for Appraisers: Situation</a:t>
            </a:r>
            <a:r>
              <a:rPr lang="en-GB" sz="2400" b="1" kern="100">
                <a:solidFill>
                  <a:srgbClr val="873CB6"/>
                </a:solidFill>
                <a:latin typeface="+mn-lt"/>
                <a:ea typeface="Calibri"/>
                <a:cs typeface="Times New Roman"/>
              </a:rPr>
              <a:t>, Behaviour, Impact, Intent</a:t>
            </a:r>
            <a:r>
              <a:rPr lang="en-GB" sz="2400" b="1" kern="100">
                <a:solidFill>
                  <a:srgbClr val="873CB6"/>
                </a:solidFill>
                <a:ea typeface="Calibri"/>
                <a:cs typeface="Times New Roman"/>
              </a:rPr>
              <a:t> (SBII) </a:t>
            </a:r>
            <a:r>
              <a:rPr lang="en-GB" sz="2400" b="1" kern="100" dirty="0">
                <a:solidFill>
                  <a:srgbClr val="873CB6"/>
                </a:solidFill>
                <a:ea typeface="Calibri"/>
                <a:cs typeface="Times New Roman"/>
              </a:rPr>
              <a:t>Feedback Model</a:t>
            </a:r>
            <a:endParaRPr lang="en-GB" sz="2400" b="1" kern="100" dirty="0">
              <a:solidFill>
                <a:srgbClr val="873CB6"/>
              </a:solidFill>
              <a:latin typeface="+mn-lt"/>
              <a:ea typeface="Calibri"/>
              <a:cs typeface="Times New Roman"/>
            </a:endParaRPr>
          </a:p>
        </p:txBody>
      </p:sp>
      <p:pic>
        <p:nvPicPr>
          <p:cNvPr id="4" name="Picture 3" descr="Vacancies – The Cam Academy Trust">
            <a:extLst>
              <a:ext uri="{FF2B5EF4-FFF2-40B4-BE49-F238E27FC236}">
                <a16:creationId xmlns:a16="http://schemas.microsoft.com/office/drawing/2014/main" id="{F7224494-128E-0461-C699-54B1E9665E74}"/>
              </a:ext>
            </a:extLst>
          </p:cNvPr>
          <p:cNvPicPr>
            <a:picLocks noChangeAspect="1"/>
          </p:cNvPicPr>
          <p:nvPr/>
        </p:nvPicPr>
        <p:blipFill>
          <a:blip r:embed="rId2"/>
          <a:stretch>
            <a:fillRect/>
          </a:stretch>
        </p:blipFill>
        <p:spPr>
          <a:xfrm>
            <a:off x="-2645" y="7939"/>
            <a:ext cx="534460" cy="502708"/>
          </a:xfrm>
          <a:prstGeom prst="rect">
            <a:avLst/>
          </a:prstGeom>
        </p:spPr>
      </p:pic>
      <p:pic>
        <p:nvPicPr>
          <p:cNvPr id="8" name="Picture 7" descr="Blue text on a white background&#10;&#10;AI-generated content may be incorrect.">
            <a:extLst>
              <a:ext uri="{FF2B5EF4-FFF2-40B4-BE49-F238E27FC236}">
                <a16:creationId xmlns:a16="http://schemas.microsoft.com/office/drawing/2014/main" id="{CE527F16-9C9C-4737-20C9-376108BCF30A}"/>
              </a:ext>
            </a:extLst>
          </p:cNvPr>
          <p:cNvPicPr>
            <a:picLocks noChangeAspect="1"/>
          </p:cNvPicPr>
          <p:nvPr/>
        </p:nvPicPr>
        <p:blipFill>
          <a:blip r:embed="rId3"/>
          <a:stretch>
            <a:fillRect/>
          </a:stretch>
        </p:blipFill>
        <p:spPr>
          <a:xfrm>
            <a:off x="611188" y="11113"/>
            <a:ext cx="1698625" cy="496359"/>
          </a:xfrm>
          <a:prstGeom prst="rect">
            <a:avLst/>
          </a:prstGeom>
        </p:spPr>
      </p:pic>
    </p:spTree>
    <p:extLst>
      <p:ext uri="{BB962C8B-B14F-4D97-AF65-F5344CB8AC3E}">
        <p14:creationId xmlns:p14="http://schemas.microsoft.com/office/powerpoint/2010/main" val="2236787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96203-38E6-1C1F-DC5D-ECDC5C75CFF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89A09E-1679-2489-9BEB-504B148F3B9D}"/>
              </a:ext>
            </a:extLst>
          </p:cNvPr>
          <p:cNvGraphicFramePr>
            <a:graphicFrameLocks noGrp="1"/>
          </p:cNvGraphicFramePr>
          <p:nvPr>
            <p:extLst>
              <p:ext uri="{D42A27DB-BD31-4B8C-83A1-F6EECF244321}">
                <p14:modId xmlns:p14="http://schemas.microsoft.com/office/powerpoint/2010/main" val="2153994028"/>
              </p:ext>
            </p:extLst>
          </p:nvPr>
        </p:nvGraphicFramePr>
        <p:xfrm>
          <a:off x="198328" y="574109"/>
          <a:ext cx="11849100" cy="6183122"/>
        </p:xfrm>
        <a:graphic>
          <a:graphicData uri="http://schemas.openxmlformats.org/drawingml/2006/table">
            <a:tbl>
              <a:tblPr firstRow="1" bandRow="1">
                <a:tableStyleId>{5C22544A-7EE6-4342-B048-85BDC9FD1C3A}</a:tableStyleId>
              </a:tblPr>
              <a:tblGrid>
                <a:gridCol w="1282821">
                  <a:extLst>
                    <a:ext uri="{9D8B030D-6E8A-4147-A177-3AD203B41FA5}">
                      <a16:colId xmlns:a16="http://schemas.microsoft.com/office/drawing/2014/main" val="1652612336"/>
                    </a:ext>
                  </a:extLst>
                </a:gridCol>
                <a:gridCol w="4323148">
                  <a:extLst>
                    <a:ext uri="{9D8B030D-6E8A-4147-A177-3AD203B41FA5}">
                      <a16:colId xmlns:a16="http://schemas.microsoft.com/office/drawing/2014/main" val="3770729737"/>
                    </a:ext>
                  </a:extLst>
                </a:gridCol>
                <a:gridCol w="6243131">
                  <a:extLst>
                    <a:ext uri="{9D8B030D-6E8A-4147-A177-3AD203B41FA5}">
                      <a16:colId xmlns:a16="http://schemas.microsoft.com/office/drawing/2014/main" val="2011274773"/>
                    </a:ext>
                  </a:extLst>
                </a:gridCol>
              </a:tblGrid>
              <a:tr h="349688">
                <a:tc>
                  <a:txBody>
                    <a:bodyPr/>
                    <a:lstStyle/>
                    <a:p>
                      <a:endParaRPr lang="en-GB" sz="1600">
                        <a:solidFill>
                          <a:schemeClr val="tx1"/>
                        </a:solidFill>
                        <a:latin typeface="Aptos"/>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ctr"/>
                      <a:r>
                        <a:rPr lang="en-GB" sz="1600">
                          <a:solidFill>
                            <a:schemeClr val="tx1"/>
                          </a:solidFill>
                          <a:latin typeface="Aptos"/>
                        </a:rPr>
                        <a:t>Description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noFill/>
                  </a:tcPr>
                </a:tc>
                <a:tc>
                  <a:txBody>
                    <a:bodyPr/>
                    <a:lstStyle/>
                    <a:p>
                      <a:pPr algn="ctr"/>
                      <a:r>
                        <a:rPr lang="en-GB" sz="1600">
                          <a:solidFill>
                            <a:schemeClr val="tx1"/>
                          </a:solidFill>
                          <a:latin typeface="Aptos"/>
                        </a:rPr>
                        <a:t>Example</a:t>
                      </a:r>
                    </a:p>
                  </a:txBody>
                  <a:tcPr anchor="ct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29244132"/>
                  </a:ext>
                </a:extLst>
              </a:tr>
              <a:tr h="1223908">
                <a:tc>
                  <a:txBody>
                    <a:bodyPr/>
                    <a:lstStyle/>
                    <a:p>
                      <a:pPr algn="ctr"/>
                      <a:r>
                        <a:rPr lang="en-GB" sz="1600" b="1">
                          <a:solidFill>
                            <a:schemeClr val="bg1"/>
                          </a:solidFill>
                          <a:latin typeface="Aptos"/>
                        </a:rPr>
                        <a:t>CONTEXT</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438B"/>
                    </a:solidFill>
                  </a:tcPr>
                </a:tc>
                <a:tc>
                  <a:txBody>
                    <a:bodyPr/>
                    <a:lstStyle/>
                    <a:p>
                      <a:r>
                        <a:rPr lang="en-GB" sz="1400">
                          <a:latin typeface="Aptos"/>
                        </a:rPr>
                        <a:t>The first stage involves opening the conversation and setting the context. It's important for the recipient to be aware of the area in relation to which they will receive, and of the importance of feedback itself and how feedback works.</a:t>
                      </a:r>
                      <a:endParaRPr lang="en-GB" sz="1400">
                        <a:solidFill>
                          <a:schemeClr val="tx1"/>
                        </a:solidFill>
                        <a:latin typeface="Apto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400">
                          <a:latin typeface="Aptos"/>
                        </a:rPr>
                        <a:t>• Introduce the area of feedback and explain how important it is. </a:t>
                      </a:r>
                    </a:p>
                    <a:p>
                      <a:r>
                        <a:rPr lang="en-GB" sz="1400">
                          <a:latin typeface="Aptos"/>
                        </a:rPr>
                        <a:t>• Explain the level of impact; how big it is, who is affected, and the outcome. </a:t>
                      </a:r>
                    </a:p>
                    <a:p>
                      <a:r>
                        <a:rPr lang="en-GB" sz="1400">
                          <a:latin typeface="Aptos"/>
                        </a:rPr>
                        <a:t>• Explore their perspective and overall aims in this area. </a:t>
                      </a:r>
                    </a:p>
                    <a:p>
                      <a:r>
                        <a:rPr lang="en-GB" sz="1400">
                          <a:latin typeface="Aptos"/>
                        </a:rPr>
                        <a:t>• Give recognition for achievements and effort. Encourage growth in development areas.</a:t>
                      </a:r>
                      <a:endParaRPr lang="en-GB" sz="1400">
                        <a:solidFill>
                          <a:schemeClr val="tx1"/>
                        </a:solidFill>
                        <a:latin typeface="Aptos"/>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67764440"/>
                  </a:ext>
                </a:extLst>
              </a:tr>
              <a:tr h="1208013">
                <a:tc>
                  <a:txBody>
                    <a:bodyPr/>
                    <a:lstStyle/>
                    <a:p>
                      <a:pPr algn="ctr"/>
                      <a:r>
                        <a:rPr lang="en-GB" sz="1600" b="1">
                          <a:solidFill>
                            <a:schemeClr val="bg1"/>
                          </a:solidFill>
                          <a:latin typeface="Aptos"/>
                        </a:rPr>
                        <a:t>EXAMPLES</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224296"/>
                    </a:solidFill>
                  </a:tcPr>
                </a:tc>
                <a:tc>
                  <a:txBody>
                    <a:bodyPr/>
                    <a:lstStyle/>
                    <a:p>
                      <a:r>
                        <a:rPr lang="en-GB" sz="1400">
                          <a:latin typeface="Aptos"/>
                        </a:rPr>
                        <a:t>Having set the scene, you need to provide specific, factual and preferably directly observed examples of actions or behaviours that you want to provide feedback on.</a:t>
                      </a:r>
                      <a:endParaRPr lang="en-GB" sz="1400">
                        <a:solidFill>
                          <a:schemeClr val="tx1"/>
                        </a:solidFill>
                        <a:latin typeface="Apto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400">
                          <a:latin typeface="Aptos"/>
                        </a:rPr>
                        <a:t>• Use enough examples to illustrate the situation. This may be a single substantial example, or two or three smaller ones grouped together. </a:t>
                      </a:r>
                    </a:p>
                    <a:p>
                      <a:r>
                        <a:rPr lang="en-GB" sz="1400">
                          <a:latin typeface="Aptos"/>
                        </a:rPr>
                        <a:t>• Explore what happened, their specific words, and/or behaviours. </a:t>
                      </a:r>
                    </a:p>
                    <a:p>
                      <a:r>
                        <a:rPr lang="en-GB" sz="1400">
                          <a:latin typeface="Aptos"/>
                        </a:rPr>
                        <a:t>• Avoid overwhelming the individual. While it's crucial to use enough examples to build the picture, more than four can feel like drinking from a fire hose.</a:t>
                      </a:r>
                      <a:endParaRPr lang="en-GB" sz="1400">
                        <a:solidFill>
                          <a:schemeClr val="tx1"/>
                        </a:solidFill>
                        <a:latin typeface="Aptos"/>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42216357"/>
                  </a:ext>
                </a:extLst>
              </a:tr>
              <a:tr h="985485">
                <a:tc>
                  <a:txBody>
                    <a:bodyPr/>
                    <a:lstStyle/>
                    <a:p>
                      <a:pPr algn="ctr"/>
                      <a:r>
                        <a:rPr lang="en-GB" sz="1600" b="1">
                          <a:solidFill>
                            <a:schemeClr val="bg1"/>
                          </a:solidFill>
                          <a:latin typeface="Aptos"/>
                        </a:rPr>
                        <a:t>DIAGNOSIS</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4340A1"/>
                    </a:solidFill>
                  </a:tcPr>
                </a:tc>
                <a:tc>
                  <a:txBody>
                    <a:bodyPr/>
                    <a:lstStyle/>
                    <a:p>
                      <a:r>
                        <a:rPr lang="en-GB" sz="1400">
                          <a:latin typeface="Aptos"/>
                        </a:rPr>
                        <a:t>Now that the individual receiving the feedback understand the specific areas that have been identified, the next step is to diagnose the situation with them.</a:t>
                      </a:r>
                      <a:endParaRPr lang="en-GB" sz="1400">
                        <a:solidFill>
                          <a:schemeClr val="tx1"/>
                        </a:solidFill>
                        <a:latin typeface="Apto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400">
                          <a:latin typeface="Aptos"/>
                        </a:rPr>
                        <a:t>• What led up to where you are now? </a:t>
                      </a:r>
                    </a:p>
                    <a:p>
                      <a:r>
                        <a:rPr lang="en-GB" sz="1400">
                          <a:latin typeface="Aptos"/>
                        </a:rPr>
                        <a:t>• What reasons might be behind this?</a:t>
                      </a:r>
                      <a:endParaRPr lang="en-GB" sz="1400">
                        <a:solidFill>
                          <a:schemeClr val="tx1"/>
                        </a:solidFill>
                        <a:latin typeface="Aptos"/>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5609119"/>
                  </a:ext>
                </a:extLst>
              </a:tr>
              <a:tr h="985485">
                <a:tc>
                  <a:txBody>
                    <a:bodyPr/>
                    <a:lstStyle/>
                    <a:p>
                      <a:pPr algn="ctr"/>
                      <a:r>
                        <a:rPr lang="en-GB" sz="1600" b="1">
                          <a:solidFill>
                            <a:schemeClr val="bg1"/>
                          </a:solidFill>
                          <a:latin typeface="Aptos"/>
                        </a:rPr>
                        <a:t>ACTION</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3EAB"/>
                    </a:solidFill>
                  </a:tcPr>
                </a:tc>
                <a:tc>
                  <a:txBody>
                    <a:bodyPr/>
                    <a:lstStyle/>
                    <a:p>
                      <a:r>
                        <a:rPr lang="en-GB" sz="1400">
                          <a:latin typeface="Aptos"/>
                        </a:rPr>
                        <a:t>Having worked to understand some of the root causes that led to the situation, you can now move on to determining what actions can be taken to ensure the situation is resolved or doesn't happen again.</a:t>
                      </a:r>
                      <a:endParaRPr lang="en-GB" sz="1400">
                        <a:solidFill>
                          <a:schemeClr val="tx1"/>
                        </a:solidFill>
                        <a:latin typeface="Apto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GB" sz="1400">
                          <a:latin typeface="Aptos"/>
                        </a:rPr>
                        <a:t>• What outcome are you aiming to achieve? </a:t>
                      </a:r>
                    </a:p>
                    <a:p>
                      <a:r>
                        <a:rPr lang="en-GB" sz="1400">
                          <a:latin typeface="Aptos"/>
                        </a:rPr>
                        <a:t>• What actions will it take to get there? </a:t>
                      </a:r>
                    </a:p>
                    <a:p>
                      <a:r>
                        <a:rPr lang="en-GB" sz="1400">
                          <a:latin typeface="Aptos"/>
                        </a:rPr>
                        <a:t>• What support might you need from others or me?</a:t>
                      </a:r>
                      <a:endParaRPr lang="en-GB" sz="1400">
                        <a:solidFill>
                          <a:schemeClr val="tx1"/>
                        </a:solidFill>
                        <a:latin typeface="Aptos"/>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86490762"/>
                  </a:ext>
                </a:extLst>
              </a:tr>
              <a:tr h="1430543">
                <a:tc>
                  <a:txBody>
                    <a:bodyPr/>
                    <a:lstStyle/>
                    <a:p>
                      <a:pPr algn="ctr"/>
                      <a:r>
                        <a:rPr lang="en-GB" sz="1600" b="1">
                          <a:solidFill>
                            <a:schemeClr val="bg1"/>
                          </a:solidFill>
                          <a:latin typeface="Aptos"/>
                        </a:rPr>
                        <a:t>REVIEW</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solidFill>
                      <a:srgbClr val="873CB6"/>
                    </a:solidFill>
                  </a:tcPr>
                </a:tc>
                <a:tc>
                  <a:txBody>
                    <a:bodyPr/>
                    <a:lstStyle/>
                    <a:p>
                      <a:r>
                        <a:rPr lang="en-GB" sz="1400">
                          <a:latin typeface="Aptos"/>
                        </a:rPr>
                        <a:t>The last stage wraps the conversation up, but the feedback process doesn't. We should keep checking in the individual and providing reinforcing feedback on a regular basis as well as having a more formal discussion at a set time.</a:t>
                      </a:r>
                      <a:endParaRPr lang="en-GB" sz="1400">
                        <a:solidFill>
                          <a:schemeClr val="tx1"/>
                        </a:solidFill>
                        <a:latin typeface="Apto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noFill/>
                  </a:tcPr>
                </a:tc>
                <a:tc>
                  <a:txBody>
                    <a:bodyPr/>
                    <a:lstStyle/>
                    <a:p>
                      <a:r>
                        <a:rPr lang="en-GB" sz="1400">
                          <a:latin typeface="Aptos"/>
                        </a:rPr>
                        <a:t>• Ask your team member when you should check back in together. If you need to suggest an alternative date, explain why. </a:t>
                      </a:r>
                    </a:p>
                    <a:p>
                      <a:r>
                        <a:rPr lang="en-GB" sz="1400">
                          <a:latin typeface="Aptos"/>
                        </a:rPr>
                        <a:t>• Provide opportunities for them to practice skills in their day-to-day work. </a:t>
                      </a:r>
                    </a:p>
                    <a:p>
                      <a:r>
                        <a:rPr lang="en-GB" sz="1400">
                          <a:latin typeface="Aptos"/>
                        </a:rPr>
                        <a:t>• Give recognition for progress and troubleshoot any outstanding issues. Emphasise where effort has led to results in order to encourage a growth mindset.</a:t>
                      </a:r>
                      <a:endParaRPr lang="en-GB" sz="1400">
                        <a:solidFill>
                          <a:schemeClr val="tx1"/>
                        </a:solidFill>
                        <a:latin typeface="Aptos"/>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noFill/>
                  </a:tcPr>
                </a:tc>
                <a:extLst>
                  <a:ext uri="{0D108BD9-81ED-4DB2-BD59-A6C34878D82A}">
                    <a16:rowId xmlns:a16="http://schemas.microsoft.com/office/drawing/2014/main" val="2713984694"/>
                  </a:ext>
                </a:extLst>
              </a:tr>
            </a:tbl>
          </a:graphicData>
        </a:graphic>
      </p:graphicFrame>
      <p:sp>
        <p:nvSpPr>
          <p:cNvPr id="5" name="TextBox 4">
            <a:extLst>
              <a:ext uri="{FF2B5EF4-FFF2-40B4-BE49-F238E27FC236}">
                <a16:creationId xmlns:a16="http://schemas.microsoft.com/office/drawing/2014/main" id="{D17C9FDB-2FD1-9525-BD74-878D46B5F63B}"/>
              </a:ext>
            </a:extLst>
          </p:cNvPr>
          <p:cNvSpPr txBox="1"/>
          <p:nvPr/>
        </p:nvSpPr>
        <p:spPr>
          <a:xfrm>
            <a:off x="2304622" y="5201"/>
            <a:ext cx="8587302" cy="461665"/>
          </a:xfrm>
          <a:prstGeom prst="rect">
            <a:avLst/>
          </a:prstGeom>
          <a:noFill/>
        </p:spPr>
        <p:txBody>
          <a:bodyPr wrap="square" lIns="91440" tIns="45720" rIns="91440" bIns="45720" rtlCol="0" anchor="t">
            <a:spAutoFit/>
          </a:bodyPr>
          <a:lstStyle/>
          <a:p>
            <a:pPr algn="ctr"/>
            <a:r>
              <a:rPr lang="en-GB" sz="2400" b="1" kern="100">
                <a:solidFill>
                  <a:srgbClr val="873CB6"/>
                </a:solidFill>
                <a:ea typeface="Calibri"/>
                <a:cs typeface="Times New Roman"/>
              </a:rPr>
              <a:t>Proposed Guidance for Appraisers: CEDAR Feedback </a:t>
            </a:r>
            <a:r>
              <a:rPr lang="en-GB" sz="2400" b="1" kern="100">
                <a:solidFill>
                  <a:srgbClr val="873CB6"/>
                </a:solidFill>
                <a:latin typeface="+mn-lt"/>
                <a:ea typeface="Calibri"/>
                <a:cs typeface="Times New Roman"/>
              </a:rPr>
              <a:t>Model</a:t>
            </a:r>
          </a:p>
        </p:txBody>
      </p:sp>
      <p:pic>
        <p:nvPicPr>
          <p:cNvPr id="4" name="Picture 3" descr="Vacancies – The Cam Academy Trust">
            <a:extLst>
              <a:ext uri="{FF2B5EF4-FFF2-40B4-BE49-F238E27FC236}">
                <a16:creationId xmlns:a16="http://schemas.microsoft.com/office/drawing/2014/main" id="{FE9CAE61-9189-5602-AFE9-3045C54120FE}"/>
              </a:ext>
            </a:extLst>
          </p:cNvPr>
          <p:cNvPicPr>
            <a:picLocks noChangeAspect="1"/>
          </p:cNvPicPr>
          <p:nvPr/>
        </p:nvPicPr>
        <p:blipFill>
          <a:blip r:embed="rId2"/>
          <a:stretch>
            <a:fillRect/>
          </a:stretch>
        </p:blipFill>
        <p:spPr>
          <a:xfrm>
            <a:off x="-2645" y="7939"/>
            <a:ext cx="534460" cy="502708"/>
          </a:xfrm>
          <a:prstGeom prst="rect">
            <a:avLst/>
          </a:prstGeom>
        </p:spPr>
      </p:pic>
      <p:pic>
        <p:nvPicPr>
          <p:cNvPr id="8" name="Picture 7" descr="Blue text on a white background&#10;&#10;AI-generated content may be incorrect.">
            <a:extLst>
              <a:ext uri="{FF2B5EF4-FFF2-40B4-BE49-F238E27FC236}">
                <a16:creationId xmlns:a16="http://schemas.microsoft.com/office/drawing/2014/main" id="{85B93C12-2D00-A2E1-79F0-7F3B4D64E48A}"/>
              </a:ext>
            </a:extLst>
          </p:cNvPr>
          <p:cNvPicPr>
            <a:picLocks noChangeAspect="1"/>
          </p:cNvPicPr>
          <p:nvPr/>
        </p:nvPicPr>
        <p:blipFill>
          <a:blip r:embed="rId3"/>
          <a:stretch>
            <a:fillRect/>
          </a:stretch>
        </p:blipFill>
        <p:spPr>
          <a:xfrm>
            <a:off x="611188" y="11113"/>
            <a:ext cx="1698625" cy="496359"/>
          </a:xfrm>
          <a:prstGeom prst="rect">
            <a:avLst/>
          </a:prstGeom>
        </p:spPr>
      </p:pic>
    </p:spTree>
    <p:extLst>
      <p:ext uri="{BB962C8B-B14F-4D97-AF65-F5344CB8AC3E}">
        <p14:creationId xmlns:p14="http://schemas.microsoft.com/office/powerpoint/2010/main" val="2384610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alf Frame 9">
            <a:extLst>
              <a:ext uri="{FF2B5EF4-FFF2-40B4-BE49-F238E27FC236}">
                <a16:creationId xmlns:a16="http://schemas.microsoft.com/office/drawing/2014/main" id="{48E272A4-D141-EDB8-5C6A-1304EE33F76B}"/>
              </a:ext>
            </a:extLst>
          </p:cNvPr>
          <p:cNvSpPr/>
          <p:nvPr/>
        </p:nvSpPr>
        <p:spPr>
          <a:xfrm>
            <a:off x="6931280" y="1266931"/>
            <a:ext cx="1303020" cy="742950"/>
          </a:xfrm>
          <a:prstGeom prst="halfFrame">
            <a:avLst>
              <a:gd name="adj1" fmla="val 10945"/>
              <a:gd name="adj2" fmla="val 9452"/>
            </a:avLst>
          </a:prstGeom>
          <a:solidFill>
            <a:srgbClr val="5A3F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Half Frame 10">
            <a:extLst>
              <a:ext uri="{FF2B5EF4-FFF2-40B4-BE49-F238E27FC236}">
                <a16:creationId xmlns:a16="http://schemas.microsoft.com/office/drawing/2014/main" id="{6269C259-6062-BD9D-D2BD-4056D48A6203}"/>
              </a:ext>
            </a:extLst>
          </p:cNvPr>
          <p:cNvSpPr/>
          <p:nvPr/>
        </p:nvSpPr>
        <p:spPr>
          <a:xfrm>
            <a:off x="5824755" y="2011930"/>
            <a:ext cx="1303020" cy="742950"/>
          </a:xfrm>
          <a:prstGeom prst="halfFrame">
            <a:avLst>
              <a:gd name="adj1" fmla="val 10945"/>
              <a:gd name="adj2" fmla="val 9452"/>
            </a:avLst>
          </a:prstGeom>
          <a:solidFill>
            <a:srgbClr val="2D41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Half Frame 11">
            <a:extLst>
              <a:ext uri="{FF2B5EF4-FFF2-40B4-BE49-F238E27FC236}">
                <a16:creationId xmlns:a16="http://schemas.microsoft.com/office/drawing/2014/main" id="{8CF39765-875A-AA88-86AB-323334159A02}"/>
              </a:ext>
            </a:extLst>
          </p:cNvPr>
          <p:cNvSpPr/>
          <p:nvPr/>
        </p:nvSpPr>
        <p:spPr>
          <a:xfrm>
            <a:off x="8027157" y="513397"/>
            <a:ext cx="1303020" cy="742950"/>
          </a:xfrm>
          <a:prstGeom prst="halfFrame">
            <a:avLst>
              <a:gd name="adj1" fmla="val 10945"/>
              <a:gd name="adj2" fmla="val 9452"/>
            </a:avLst>
          </a:prstGeom>
          <a:solidFill>
            <a:srgbClr val="873C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2CC0D116-3E93-6353-3E9D-8DA58368DDF9}"/>
              </a:ext>
            </a:extLst>
          </p:cNvPr>
          <p:cNvSpPr txBox="1"/>
          <p:nvPr/>
        </p:nvSpPr>
        <p:spPr>
          <a:xfrm>
            <a:off x="2590806" y="3474"/>
            <a:ext cx="7740637" cy="461665"/>
          </a:xfrm>
          <a:prstGeom prst="rect">
            <a:avLst/>
          </a:prstGeom>
          <a:noFill/>
        </p:spPr>
        <p:txBody>
          <a:bodyPr wrap="square" lIns="91440" tIns="45720" rIns="91440" bIns="45720" rtlCol="0" anchor="t">
            <a:spAutoFit/>
          </a:bodyPr>
          <a:lstStyle/>
          <a:p>
            <a:pPr algn="ctr"/>
            <a:r>
              <a:rPr lang="en-GB" sz="2400" b="1" kern="100" dirty="0">
                <a:ea typeface="Calibri"/>
                <a:cs typeface="Times New Roman"/>
              </a:rPr>
              <a:t>Maps and </a:t>
            </a:r>
            <a:r>
              <a:rPr lang="en-GB" sz="2400" b="1" kern="100">
                <a:ea typeface="Calibri"/>
                <a:cs typeface="Times New Roman"/>
              </a:rPr>
              <a:t>Pathways' </a:t>
            </a:r>
            <a:r>
              <a:rPr lang="en-GB" sz="2400" b="1" kern="100">
                <a:latin typeface="+mn-lt"/>
                <a:ea typeface="Calibri"/>
                <a:cs typeface="Times New Roman"/>
              </a:rPr>
              <a:t>“Listening</a:t>
            </a:r>
            <a:r>
              <a:rPr lang="en-GB" sz="2400" b="1" kern="100" dirty="0">
                <a:latin typeface="+mn-lt"/>
                <a:ea typeface="Calibri"/>
                <a:cs typeface="Times New Roman"/>
              </a:rPr>
              <a:t> for Change” Model</a:t>
            </a:r>
          </a:p>
        </p:txBody>
      </p:sp>
      <p:sp>
        <p:nvSpPr>
          <p:cNvPr id="15" name="TextBox 14">
            <a:extLst>
              <a:ext uri="{FF2B5EF4-FFF2-40B4-BE49-F238E27FC236}">
                <a16:creationId xmlns:a16="http://schemas.microsoft.com/office/drawing/2014/main" id="{4CE93F96-1178-BD22-8A8A-08ACB0C22BC3}"/>
              </a:ext>
            </a:extLst>
          </p:cNvPr>
          <p:cNvSpPr txBox="1"/>
          <p:nvPr/>
        </p:nvSpPr>
        <p:spPr>
          <a:xfrm>
            <a:off x="5869831" y="2067141"/>
            <a:ext cx="1193285" cy="954107"/>
          </a:xfrm>
          <a:prstGeom prst="rect">
            <a:avLst/>
          </a:prstGeom>
          <a:noFill/>
        </p:spPr>
        <p:txBody>
          <a:bodyPr wrap="square" lIns="91440" tIns="45720" rIns="91440" bIns="45720" rtlCol="0" anchor="t">
            <a:spAutoFit/>
          </a:bodyPr>
          <a:lstStyle/>
          <a:p>
            <a:pPr algn="ctr"/>
            <a:r>
              <a:rPr lang="en-GB" sz="1400" b="1" kern="100">
                <a:ea typeface="Calibri" panose="020F0502020204030204" pitchFamily="34" charset="0"/>
                <a:cs typeface="Times New Roman" panose="02020603050405020304" pitchFamily="18" charset="0"/>
              </a:rPr>
              <a:t>6. Rapport</a:t>
            </a:r>
            <a:r>
              <a:rPr lang="en-GB" sz="1400" kern="100">
                <a:solidFill>
                  <a:schemeClr val="tx1"/>
                </a:solidFill>
                <a:latin typeface="+mn-lt"/>
                <a:ea typeface="Calibri" panose="020F0502020204030204" pitchFamily="34" charset="0"/>
                <a:cs typeface="Times New Roman" panose="02020603050405020304" pitchFamily="18" charset="0"/>
              </a:rPr>
              <a:t>,</a:t>
            </a:r>
          </a:p>
          <a:p>
            <a:pPr algn="ctr"/>
            <a:r>
              <a:rPr lang="en-GB" sz="1400" kern="100" dirty="0">
                <a:latin typeface="+mn-lt"/>
                <a:ea typeface="Calibri"/>
                <a:cs typeface="Times New Roman"/>
              </a:rPr>
              <a:t>Building </a:t>
            </a:r>
            <a:r>
              <a:rPr lang="en-GB" sz="1400" kern="100">
                <a:latin typeface="+mn-lt"/>
                <a:ea typeface="Calibri"/>
                <a:cs typeface="Times New Roman"/>
              </a:rPr>
              <a:t>trust through</a:t>
            </a:r>
            <a:r>
              <a:rPr lang="en-GB" sz="1400" kern="100">
                <a:ea typeface="Calibri"/>
                <a:cs typeface="Times New Roman"/>
              </a:rPr>
              <a:t> connection </a:t>
            </a:r>
            <a:endParaRPr lang="en-GB" sz="1400" kern="100" dirty="0">
              <a:latin typeface="+mn-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6F45CD22-DF15-C181-BAA7-8DB953D5FB4B}"/>
              </a:ext>
            </a:extLst>
          </p:cNvPr>
          <p:cNvSpPr txBox="1"/>
          <p:nvPr/>
        </p:nvSpPr>
        <p:spPr>
          <a:xfrm>
            <a:off x="6993986" y="1350547"/>
            <a:ext cx="1205332" cy="1169551"/>
          </a:xfrm>
          <a:prstGeom prst="rect">
            <a:avLst/>
          </a:prstGeom>
          <a:noFill/>
        </p:spPr>
        <p:txBody>
          <a:bodyPr wrap="square" rtlCol="0">
            <a:spAutoFit/>
          </a:bodyPr>
          <a:lstStyle/>
          <a:p>
            <a:pPr algn="ctr"/>
            <a:r>
              <a:rPr lang="en-GB" sz="1400" b="1" kern="100">
                <a:ea typeface="Calibri" panose="020F0502020204030204" pitchFamily="34" charset="0"/>
                <a:cs typeface="Times New Roman" panose="02020603050405020304" pitchFamily="18" charset="0"/>
              </a:rPr>
              <a:t>7. Influence</a:t>
            </a:r>
            <a:r>
              <a:rPr lang="en-GB" sz="1400" kern="100">
                <a:solidFill>
                  <a:schemeClr val="tx1"/>
                </a:solidFill>
                <a:latin typeface="+mn-lt"/>
                <a:ea typeface="Calibri" panose="020F0502020204030204" pitchFamily="34" charset="0"/>
                <a:cs typeface="Times New Roman" panose="02020603050405020304" pitchFamily="18" charset="0"/>
              </a:rPr>
              <a:t>,</a:t>
            </a:r>
          </a:p>
          <a:p>
            <a:pPr algn="ctr"/>
            <a:r>
              <a:rPr lang="en-GB" sz="1400" kern="100">
                <a:solidFill>
                  <a:schemeClr val="tx1"/>
                </a:solidFill>
                <a:latin typeface="+mn-lt"/>
                <a:ea typeface="Calibri" panose="020F0502020204030204" pitchFamily="34" charset="0"/>
                <a:cs typeface="Times New Roman" panose="02020603050405020304" pitchFamily="18" charset="0"/>
              </a:rPr>
              <a:t>Reframing the situation, encouraging alternatives</a:t>
            </a:r>
          </a:p>
        </p:txBody>
      </p:sp>
      <p:sp>
        <p:nvSpPr>
          <p:cNvPr id="19" name="TextBox 18">
            <a:extLst>
              <a:ext uri="{FF2B5EF4-FFF2-40B4-BE49-F238E27FC236}">
                <a16:creationId xmlns:a16="http://schemas.microsoft.com/office/drawing/2014/main" id="{A6C4B77E-DE5D-1DD2-8E45-F9D1E8539824}"/>
              </a:ext>
            </a:extLst>
          </p:cNvPr>
          <p:cNvSpPr txBox="1"/>
          <p:nvPr/>
        </p:nvSpPr>
        <p:spPr>
          <a:xfrm>
            <a:off x="8027157" y="592737"/>
            <a:ext cx="1346697" cy="1169551"/>
          </a:xfrm>
          <a:prstGeom prst="rect">
            <a:avLst/>
          </a:prstGeom>
          <a:noFill/>
        </p:spPr>
        <p:txBody>
          <a:bodyPr wrap="square" lIns="91440" tIns="45720" rIns="91440" bIns="45720" rtlCol="0" anchor="t">
            <a:spAutoFit/>
          </a:bodyPr>
          <a:lstStyle/>
          <a:p>
            <a:pPr algn="ctr"/>
            <a:r>
              <a:rPr lang="en-GB" sz="1400" b="1" kern="100">
                <a:ea typeface="Calibri"/>
                <a:cs typeface="Times New Roman"/>
              </a:rPr>
              <a:t>8. Positive chang</a:t>
            </a:r>
            <a:r>
              <a:rPr lang="en-GB" sz="1400" b="1" kern="100" dirty="0">
                <a:ea typeface="Calibri"/>
                <a:cs typeface="Times New Roman"/>
              </a:rPr>
              <a:t>e</a:t>
            </a:r>
            <a:r>
              <a:rPr lang="en-GB" sz="1400" kern="100" dirty="0">
                <a:latin typeface="+mn-lt"/>
                <a:ea typeface="Calibri"/>
                <a:cs typeface="Times New Roman"/>
              </a:rPr>
              <a:t>,</a:t>
            </a:r>
          </a:p>
          <a:p>
            <a:pPr algn="ctr"/>
            <a:r>
              <a:rPr lang="en-GB" sz="1400" kern="100">
                <a:solidFill>
                  <a:schemeClr val="tx1"/>
                </a:solidFill>
                <a:latin typeface="+mn-lt"/>
                <a:ea typeface="Calibri" panose="020F0502020204030204" pitchFamily="34" charset="0"/>
                <a:cs typeface="Times New Roman" panose="02020603050405020304" pitchFamily="18" charset="0"/>
              </a:rPr>
              <a:t>Achieving meaningful change </a:t>
            </a:r>
          </a:p>
        </p:txBody>
      </p:sp>
      <p:sp>
        <p:nvSpPr>
          <p:cNvPr id="22" name="Half Frame 21">
            <a:extLst>
              <a:ext uri="{FF2B5EF4-FFF2-40B4-BE49-F238E27FC236}">
                <a16:creationId xmlns:a16="http://schemas.microsoft.com/office/drawing/2014/main" id="{FC018373-F2B3-112B-E0C7-32F2FFB57092}"/>
              </a:ext>
            </a:extLst>
          </p:cNvPr>
          <p:cNvSpPr/>
          <p:nvPr/>
        </p:nvSpPr>
        <p:spPr>
          <a:xfrm>
            <a:off x="275114" y="5856171"/>
            <a:ext cx="1303020" cy="742950"/>
          </a:xfrm>
          <a:prstGeom prst="halfFrame">
            <a:avLst>
              <a:gd name="adj1" fmla="val 10945"/>
              <a:gd name="adj2" fmla="val 9452"/>
            </a:avLst>
          </a:prstGeom>
          <a:solidFill>
            <a:srgbClr val="00A5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Half Frame 22">
            <a:extLst>
              <a:ext uri="{FF2B5EF4-FFF2-40B4-BE49-F238E27FC236}">
                <a16:creationId xmlns:a16="http://schemas.microsoft.com/office/drawing/2014/main" id="{0CDA4085-5327-3D14-E243-8C2CE570F966}"/>
              </a:ext>
            </a:extLst>
          </p:cNvPr>
          <p:cNvSpPr/>
          <p:nvPr/>
        </p:nvSpPr>
        <p:spPr>
          <a:xfrm>
            <a:off x="1331246" y="5118697"/>
            <a:ext cx="1303020" cy="742950"/>
          </a:xfrm>
          <a:prstGeom prst="halfFrame">
            <a:avLst>
              <a:gd name="adj1" fmla="val 10945"/>
              <a:gd name="adj2" fmla="val 9452"/>
            </a:avLst>
          </a:prstGeom>
          <a:solidFill>
            <a:srgbClr val="008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Half Frame 23">
            <a:extLst>
              <a:ext uri="{FF2B5EF4-FFF2-40B4-BE49-F238E27FC236}">
                <a16:creationId xmlns:a16="http://schemas.microsoft.com/office/drawing/2014/main" id="{E5F14ACA-188C-E86E-D4D2-285C7144B459}"/>
              </a:ext>
            </a:extLst>
          </p:cNvPr>
          <p:cNvSpPr/>
          <p:nvPr/>
        </p:nvSpPr>
        <p:spPr>
          <a:xfrm>
            <a:off x="2388281" y="4372877"/>
            <a:ext cx="1303020" cy="742950"/>
          </a:xfrm>
          <a:prstGeom prst="halfFrame">
            <a:avLst>
              <a:gd name="adj1" fmla="val 10945"/>
              <a:gd name="adj2" fmla="val 9452"/>
            </a:avLst>
          </a:prstGeom>
          <a:solidFill>
            <a:srgbClr val="0074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Half Frame 24">
            <a:extLst>
              <a:ext uri="{FF2B5EF4-FFF2-40B4-BE49-F238E27FC236}">
                <a16:creationId xmlns:a16="http://schemas.microsoft.com/office/drawing/2014/main" id="{DDA32B68-ACD3-712F-53B6-CF1A57E92214}"/>
              </a:ext>
            </a:extLst>
          </p:cNvPr>
          <p:cNvSpPr/>
          <p:nvPr/>
        </p:nvSpPr>
        <p:spPr>
          <a:xfrm>
            <a:off x="3498376" y="3623757"/>
            <a:ext cx="1303020" cy="742950"/>
          </a:xfrm>
          <a:prstGeom prst="halfFrame">
            <a:avLst>
              <a:gd name="adj1" fmla="val 10945"/>
              <a:gd name="adj2" fmla="val 9452"/>
            </a:avLst>
          </a:prstGeom>
          <a:solidFill>
            <a:srgbClr val="005B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Half Frame 25">
            <a:extLst>
              <a:ext uri="{FF2B5EF4-FFF2-40B4-BE49-F238E27FC236}">
                <a16:creationId xmlns:a16="http://schemas.microsoft.com/office/drawing/2014/main" id="{B0171099-287C-65E4-88EA-1BEC99395660}"/>
              </a:ext>
            </a:extLst>
          </p:cNvPr>
          <p:cNvSpPr/>
          <p:nvPr/>
        </p:nvSpPr>
        <p:spPr>
          <a:xfrm>
            <a:off x="4630310" y="2883196"/>
            <a:ext cx="1303020" cy="742950"/>
          </a:xfrm>
          <a:prstGeom prst="halfFrame">
            <a:avLst>
              <a:gd name="adj1" fmla="val 10945"/>
              <a:gd name="adj2" fmla="val 9452"/>
            </a:avLst>
          </a:prstGeom>
          <a:solidFill>
            <a:srgbClr val="0043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TextBox 26">
            <a:extLst>
              <a:ext uri="{FF2B5EF4-FFF2-40B4-BE49-F238E27FC236}">
                <a16:creationId xmlns:a16="http://schemas.microsoft.com/office/drawing/2014/main" id="{C517DDC8-367A-5D6B-D340-E491D4359199}"/>
              </a:ext>
            </a:extLst>
          </p:cNvPr>
          <p:cNvSpPr txBox="1"/>
          <p:nvPr/>
        </p:nvSpPr>
        <p:spPr>
          <a:xfrm>
            <a:off x="329981" y="5916214"/>
            <a:ext cx="1193285" cy="738664"/>
          </a:xfrm>
          <a:prstGeom prst="rect">
            <a:avLst/>
          </a:prstGeom>
          <a:noFill/>
        </p:spPr>
        <p:txBody>
          <a:bodyPr wrap="square" rtlCol="0">
            <a:spAutoFit/>
          </a:bodyPr>
          <a:lstStyle/>
          <a:p>
            <a:pPr algn="ctr"/>
            <a:r>
              <a:rPr lang="en-GB" sz="1400" b="1" kern="100">
                <a:solidFill>
                  <a:schemeClr val="bg1">
                    <a:lumMod val="75000"/>
                  </a:schemeClr>
                </a:solidFill>
                <a:latin typeface="+mn-lt"/>
                <a:ea typeface="Calibri" panose="020F0502020204030204" pitchFamily="34" charset="0"/>
                <a:cs typeface="Times New Roman" panose="02020603050405020304" pitchFamily="18" charset="0"/>
              </a:rPr>
              <a:t>1. Ignoring</a:t>
            </a:r>
            <a:r>
              <a:rPr lang="en-GB" sz="1400" kern="100">
                <a:solidFill>
                  <a:schemeClr val="bg1">
                    <a:lumMod val="75000"/>
                  </a:schemeClr>
                </a:solidFill>
                <a:latin typeface="+mn-lt"/>
                <a:ea typeface="Calibri" panose="020F0502020204030204" pitchFamily="34" charset="0"/>
                <a:cs typeface="Times New Roman" panose="02020603050405020304" pitchFamily="18" charset="0"/>
              </a:rPr>
              <a:t>,</a:t>
            </a:r>
          </a:p>
          <a:p>
            <a:pPr algn="ctr"/>
            <a:r>
              <a:rPr lang="en-GB" sz="1400" kern="100">
                <a:solidFill>
                  <a:schemeClr val="bg1">
                    <a:lumMod val="75000"/>
                  </a:schemeClr>
                </a:solidFill>
                <a:ea typeface="Calibri" panose="020F0502020204030204" pitchFamily="34" charset="0"/>
                <a:cs typeface="Times New Roman" panose="02020603050405020304" pitchFamily="18" charset="0"/>
              </a:rPr>
              <a:t>There, but not present</a:t>
            </a:r>
          </a:p>
        </p:txBody>
      </p:sp>
      <p:sp>
        <p:nvSpPr>
          <p:cNvPr id="28" name="TextBox 27">
            <a:extLst>
              <a:ext uri="{FF2B5EF4-FFF2-40B4-BE49-F238E27FC236}">
                <a16:creationId xmlns:a16="http://schemas.microsoft.com/office/drawing/2014/main" id="{668568AC-32C2-00EE-64ED-AB22A5FCF252}"/>
              </a:ext>
            </a:extLst>
          </p:cNvPr>
          <p:cNvSpPr txBox="1"/>
          <p:nvPr/>
        </p:nvSpPr>
        <p:spPr>
          <a:xfrm>
            <a:off x="1386113" y="5208994"/>
            <a:ext cx="1193285" cy="954107"/>
          </a:xfrm>
          <a:prstGeom prst="rect">
            <a:avLst/>
          </a:prstGeom>
          <a:noFill/>
        </p:spPr>
        <p:txBody>
          <a:bodyPr wrap="square" rtlCol="0">
            <a:spAutoFit/>
          </a:bodyPr>
          <a:lstStyle/>
          <a:p>
            <a:pPr algn="ctr"/>
            <a:r>
              <a:rPr lang="en-GB" sz="1400" b="1" kern="100">
                <a:solidFill>
                  <a:schemeClr val="bg1">
                    <a:lumMod val="65000"/>
                  </a:schemeClr>
                </a:solidFill>
                <a:ea typeface="Calibri" panose="020F0502020204030204" pitchFamily="34" charset="0"/>
                <a:cs typeface="Times New Roman" panose="02020603050405020304" pitchFamily="18" charset="0"/>
              </a:rPr>
              <a:t>2. </a:t>
            </a:r>
            <a:r>
              <a:rPr lang="en-GB" sz="1400" b="1" kern="100">
                <a:solidFill>
                  <a:schemeClr val="bg1">
                    <a:lumMod val="65000"/>
                  </a:schemeClr>
                </a:solidFill>
                <a:latin typeface="+mn-lt"/>
                <a:ea typeface="Calibri" panose="020F0502020204030204" pitchFamily="34" charset="0"/>
                <a:cs typeface="Times New Roman" panose="02020603050405020304" pitchFamily="18" charset="0"/>
              </a:rPr>
              <a:t>Pretend listening</a:t>
            </a:r>
            <a:r>
              <a:rPr lang="en-GB" sz="1400" kern="100">
                <a:solidFill>
                  <a:schemeClr val="bg1">
                    <a:lumMod val="65000"/>
                  </a:schemeClr>
                </a:solidFill>
                <a:latin typeface="+mn-lt"/>
                <a:ea typeface="Calibri" panose="020F0502020204030204" pitchFamily="34" charset="0"/>
                <a:cs typeface="Times New Roman" panose="02020603050405020304" pitchFamily="18" charset="0"/>
              </a:rPr>
              <a:t>,</a:t>
            </a:r>
          </a:p>
          <a:p>
            <a:pPr algn="ctr"/>
            <a:r>
              <a:rPr lang="en-GB" sz="1400" kern="100">
                <a:solidFill>
                  <a:schemeClr val="bg1">
                    <a:lumMod val="65000"/>
                  </a:schemeClr>
                </a:solidFill>
                <a:ea typeface="Calibri" panose="020F0502020204030204" pitchFamily="34" charset="0"/>
                <a:cs typeface="Times New Roman" panose="02020603050405020304" pitchFamily="18" charset="0"/>
              </a:rPr>
              <a:t>Waiting to speak</a:t>
            </a:r>
          </a:p>
        </p:txBody>
      </p:sp>
      <p:sp>
        <p:nvSpPr>
          <p:cNvPr id="29" name="TextBox 28">
            <a:extLst>
              <a:ext uri="{FF2B5EF4-FFF2-40B4-BE49-F238E27FC236}">
                <a16:creationId xmlns:a16="http://schemas.microsoft.com/office/drawing/2014/main" id="{852F31E5-6E4D-51A1-2CAD-944650B56A4B}"/>
              </a:ext>
            </a:extLst>
          </p:cNvPr>
          <p:cNvSpPr txBox="1"/>
          <p:nvPr/>
        </p:nvSpPr>
        <p:spPr>
          <a:xfrm>
            <a:off x="2442245" y="4426175"/>
            <a:ext cx="1193285" cy="954107"/>
          </a:xfrm>
          <a:prstGeom prst="rect">
            <a:avLst/>
          </a:prstGeom>
          <a:noFill/>
        </p:spPr>
        <p:txBody>
          <a:bodyPr wrap="square" rtlCol="0">
            <a:spAutoFit/>
          </a:bodyPr>
          <a:lstStyle/>
          <a:p>
            <a:pPr algn="ctr"/>
            <a:r>
              <a:rPr lang="en-GB" sz="1400" b="1" kern="100">
                <a:solidFill>
                  <a:schemeClr val="bg1">
                    <a:lumMod val="50000"/>
                  </a:schemeClr>
                </a:solidFill>
                <a:latin typeface="+mn-lt"/>
                <a:ea typeface="Calibri" panose="020F0502020204030204" pitchFamily="34" charset="0"/>
                <a:cs typeface="Times New Roman" panose="02020603050405020304" pitchFamily="18" charset="0"/>
              </a:rPr>
              <a:t>3. Selective listening</a:t>
            </a:r>
            <a:r>
              <a:rPr lang="en-GB" sz="1400" kern="100">
                <a:solidFill>
                  <a:schemeClr val="bg1">
                    <a:lumMod val="50000"/>
                  </a:schemeClr>
                </a:solidFill>
                <a:latin typeface="+mn-lt"/>
                <a:ea typeface="Calibri" panose="020F0502020204030204" pitchFamily="34" charset="0"/>
                <a:cs typeface="Times New Roman" panose="02020603050405020304" pitchFamily="18" charset="0"/>
              </a:rPr>
              <a:t>,</a:t>
            </a:r>
          </a:p>
          <a:p>
            <a:pPr algn="ctr"/>
            <a:r>
              <a:rPr lang="en-GB" sz="1400" kern="100">
                <a:solidFill>
                  <a:schemeClr val="bg1">
                    <a:lumMod val="50000"/>
                  </a:schemeClr>
                </a:solidFill>
                <a:ea typeface="Calibri" panose="020F0502020204030204" pitchFamily="34" charset="0"/>
                <a:cs typeface="Times New Roman" panose="02020603050405020304" pitchFamily="18" charset="0"/>
              </a:rPr>
              <a:t>Waiting to disagree</a:t>
            </a:r>
          </a:p>
        </p:txBody>
      </p:sp>
      <p:sp>
        <p:nvSpPr>
          <p:cNvPr id="30" name="TextBox 29">
            <a:extLst>
              <a:ext uri="{FF2B5EF4-FFF2-40B4-BE49-F238E27FC236}">
                <a16:creationId xmlns:a16="http://schemas.microsoft.com/office/drawing/2014/main" id="{1C4B56D1-8192-8FEE-F24E-D3AB145D84E7}"/>
              </a:ext>
            </a:extLst>
          </p:cNvPr>
          <p:cNvSpPr txBox="1"/>
          <p:nvPr/>
        </p:nvSpPr>
        <p:spPr>
          <a:xfrm>
            <a:off x="3553244" y="3697219"/>
            <a:ext cx="1193285" cy="1169551"/>
          </a:xfrm>
          <a:prstGeom prst="rect">
            <a:avLst/>
          </a:prstGeom>
          <a:noFill/>
        </p:spPr>
        <p:txBody>
          <a:bodyPr wrap="square" rtlCol="0">
            <a:spAutoFit/>
          </a:bodyPr>
          <a:lstStyle/>
          <a:p>
            <a:pPr algn="ctr"/>
            <a:r>
              <a:rPr lang="en-GB" sz="1400" b="1" kern="100">
                <a:ea typeface="Calibri" panose="020F0502020204030204" pitchFamily="34" charset="0"/>
                <a:cs typeface="Times New Roman" panose="02020603050405020304" pitchFamily="18" charset="0"/>
              </a:rPr>
              <a:t>4. Active</a:t>
            </a:r>
            <a:r>
              <a:rPr lang="en-GB" sz="1400" b="1" kern="100">
                <a:solidFill>
                  <a:schemeClr val="tx1"/>
                </a:solidFill>
                <a:latin typeface="+mn-lt"/>
                <a:ea typeface="Calibri" panose="020F0502020204030204" pitchFamily="34" charset="0"/>
                <a:cs typeface="Times New Roman" panose="02020603050405020304" pitchFamily="18" charset="0"/>
              </a:rPr>
              <a:t> listening</a:t>
            </a:r>
            <a:r>
              <a:rPr lang="en-GB" sz="1400" kern="100">
                <a:solidFill>
                  <a:schemeClr val="tx1"/>
                </a:solidFill>
                <a:latin typeface="+mn-lt"/>
                <a:ea typeface="Calibri" panose="020F0502020204030204" pitchFamily="34" charset="0"/>
                <a:cs typeface="Times New Roman" panose="02020603050405020304" pitchFamily="18" charset="0"/>
              </a:rPr>
              <a:t>,</a:t>
            </a:r>
          </a:p>
          <a:p>
            <a:pPr algn="ctr"/>
            <a:r>
              <a:rPr lang="en-GB" sz="1400" kern="100">
                <a:ea typeface="Calibri" panose="020F0502020204030204" pitchFamily="34" charset="0"/>
                <a:cs typeface="Times New Roman" panose="02020603050405020304" pitchFamily="18" charset="0"/>
              </a:rPr>
              <a:t>Listening to understand and engage</a:t>
            </a:r>
          </a:p>
        </p:txBody>
      </p:sp>
      <p:sp>
        <p:nvSpPr>
          <p:cNvPr id="31" name="TextBox 30">
            <a:extLst>
              <a:ext uri="{FF2B5EF4-FFF2-40B4-BE49-F238E27FC236}">
                <a16:creationId xmlns:a16="http://schemas.microsoft.com/office/drawing/2014/main" id="{9F215EBF-54B1-A11A-CA54-23815221C158}"/>
              </a:ext>
            </a:extLst>
          </p:cNvPr>
          <p:cNvSpPr txBox="1"/>
          <p:nvPr/>
        </p:nvSpPr>
        <p:spPr>
          <a:xfrm>
            <a:off x="4615726" y="2950942"/>
            <a:ext cx="1350633" cy="1169551"/>
          </a:xfrm>
          <a:prstGeom prst="rect">
            <a:avLst/>
          </a:prstGeom>
          <a:noFill/>
        </p:spPr>
        <p:txBody>
          <a:bodyPr wrap="square" rtlCol="0">
            <a:spAutoFit/>
          </a:bodyPr>
          <a:lstStyle/>
          <a:p>
            <a:pPr algn="ctr"/>
            <a:r>
              <a:rPr lang="en-GB" sz="1400" b="1" kern="100">
                <a:ea typeface="Calibri" panose="020F0502020204030204" pitchFamily="34" charset="0"/>
                <a:cs typeface="Times New Roman" panose="02020603050405020304" pitchFamily="18" charset="0"/>
              </a:rPr>
              <a:t>5. Empathetic</a:t>
            </a:r>
            <a:r>
              <a:rPr lang="en-GB" sz="1400" b="1" kern="100">
                <a:solidFill>
                  <a:schemeClr val="tx1"/>
                </a:solidFill>
                <a:latin typeface="+mn-lt"/>
                <a:ea typeface="Calibri" panose="020F0502020204030204" pitchFamily="34" charset="0"/>
                <a:cs typeface="Times New Roman" panose="02020603050405020304" pitchFamily="18" charset="0"/>
              </a:rPr>
              <a:t> listening</a:t>
            </a:r>
            <a:r>
              <a:rPr lang="en-GB" sz="1400" kern="100">
                <a:solidFill>
                  <a:schemeClr val="tx1"/>
                </a:solidFill>
                <a:latin typeface="+mn-lt"/>
                <a:ea typeface="Calibri" panose="020F0502020204030204" pitchFamily="34" charset="0"/>
                <a:cs typeface="Times New Roman" panose="02020603050405020304" pitchFamily="18" charset="0"/>
              </a:rPr>
              <a:t>,</a:t>
            </a:r>
          </a:p>
          <a:p>
            <a:pPr algn="ctr"/>
            <a:r>
              <a:rPr lang="en-GB" sz="1400" kern="100">
                <a:ea typeface="Calibri" panose="020F0502020204030204" pitchFamily="34" charset="0"/>
                <a:cs typeface="Times New Roman" panose="02020603050405020304" pitchFamily="18" charset="0"/>
              </a:rPr>
              <a:t>Listening for feelings and perspective</a:t>
            </a:r>
          </a:p>
        </p:txBody>
      </p:sp>
      <p:sp>
        <p:nvSpPr>
          <p:cNvPr id="37" name="TextBox 36">
            <a:extLst>
              <a:ext uri="{FF2B5EF4-FFF2-40B4-BE49-F238E27FC236}">
                <a16:creationId xmlns:a16="http://schemas.microsoft.com/office/drawing/2014/main" id="{D14B815F-B431-B12D-2F76-9DD6F4A3BF28}"/>
              </a:ext>
            </a:extLst>
          </p:cNvPr>
          <p:cNvSpPr txBox="1"/>
          <p:nvPr/>
        </p:nvSpPr>
        <p:spPr>
          <a:xfrm>
            <a:off x="7127778" y="2479744"/>
            <a:ext cx="5063054" cy="1169551"/>
          </a:xfrm>
          <a:prstGeom prst="rect">
            <a:avLst/>
          </a:prstGeom>
          <a:noFill/>
        </p:spPr>
        <p:txBody>
          <a:bodyPr wrap="square" lIns="91440" tIns="45720" rIns="91440" bIns="45720" rtlCol="0" anchor="t">
            <a:spAutoFit/>
          </a:bodyPr>
          <a:lstStyle/>
          <a:p>
            <a:r>
              <a:rPr lang="en-GB" sz="1400" b="1" kern="100" dirty="0">
                <a:solidFill>
                  <a:srgbClr val="873CB6"/>
                </a:solidFill>
                <a:latin typeface="+mn-lt"/>
                <a:ea typeface="Calibri"/>
                <a:cs typeface="Times New Roman"/>
              </a:rPr>
              <a:t>8. </a:t>
            </a:r>
            <a:r>
              <a:rPr lang="en-GB" sz="1400" b="1" kern="100" dirty="0">
                <a:solidFill>
                  <a:srgbClr val="873CB6"/>
                </a:solidFill>
                <a:ea typeface="Calibri"/>
                <a:cs typeface="Times New Roman"/>
              </a:rPr>
              <a:t>Positive Change </a:t>
            </a:r>
            <a:r>
              <a:rPr lang="en-GB" sz="1400" kern="100" dirty="0">
                <a:ea typeface="Calibri"/>
                <a:cs typeface="Times New Roman"/>
              </a:rPr>
              <a:t>–</a:t>
            </a:r>
            <a:r>
              <a:rPr lang="en-GB" sz="1400" b="1" kern="100" dirty="0">
                <a:ea typeface="Calibri"/>
                <a:cs typeface="Times New Roman"/>
              </a:rPr>
              <a:t> </a:t>
            </a:r>
            <a:r>
              <a:rPr lang="en-GB" sz="1400" kern="100" dirty="0">
                <a:ea typeface="+mn-lt"/>
                <a:cs typeface="+mn-lt"/>
              </a:rPr>
              <a:t>The final step is the transition from conversation into meaningful action. This is where the "Mapping" becomes the "Pathway." </a:t>
            </a:r>
            <a:r>
              <a:rPr lang="en-GB" sz="1400" kern="100" dirty="0">
                <a:ea typeface="Calibri"/>
                <a:cs typeface="Times New Roman"/>
              </a:rPr>
              <a:t>And the change</a:t>
            </a:r>
            <a:r>
              <a:rPr lang="en-GB" sz="1400" kern="100" dirty="0">
                <a:latin typeface="+mn-lt"/>
                <a:ea typeface="Calibri"/>
                <a:cs typeface="Times New Roman"/>
              </a:rPr>
              <a:t> doesn’t have to be about </a:t>
            </a:r>
            <a:r>
              <a:rPr lang="en-GB" sz="1400" kern="100" dirty="0">
                <a:ea typeface="Calibri"/>
                <a:cs typeface="Times New Roman"/>
              </a:rPr>
              <a:t>something big</a:t>
            </a:r>
            <a:r>
              <a:rPr lang="en-GB" sz="1400" kern="100" dirty="0">
                <a:latin typeface="+mn-lt"/>
                <a:ea typeface="Calibri"/>
                <a:cs typeface="Times New Roman"/>
              </a:rPr>
              <a:t>, it can be changes about </a:t>
            </a:r>
            <a:r>
              <a:rPr lang="en-GB" sz="1400" kern="100" dirty="0">
                <a:ea typeface="Calibri"/>
                <a:cs typeface="Times New Roman"/>
              </a:rPr>
              <a:t>every-day</a:t>
            </a:r>
            <a:r>
              <a:rPr lang="en-GB" sz="1400" kern="100" dirty="0">
                <a:latin typeface="+mn-lt"/>
                <a:ea typeface="Calibri"/>
                <a:cs typeface="Times New Roman"/>
              </a:rPr>
              <a:t> things that lead to better behaviour and performance</a:t>
            </a:r>
            <a:r>
              <a:rPr lang="en-GB" sz="1400" kern="100" dirty="0">
                <a:ea typeface="Calibri"/>
                <a:cs typeface="Times New Roman"/>
              </a:rPr>
              <a:t>.</a:t>
            </a:r>
            <a:endParaRPr lang="en-GB" dirty="0"/>
          </a:p>
        </p:txBody>
      </p:sp>
      <p:sp>
        <p:nvSpPr>
          <p:cNvPr id="38" name="TextBox 37">
            <a:extLst>
              <a:ext uri="{FF2B5EF4-FFF2-40B4-BE49-F238E27FC236}">
                <a16:creationId xmlns:a16="http://schemas.microsoft.com/office/drawing/2014/main" id="{FB7BACDF-338B-EAED-81C5-51319C3F3DF9}"/>
              </a:ext>
            </a:extLst>
          </p:cNvPr>
          <p:cNvSpPr txBox="1"/>
          <p:nvPr/>
        </p:nvSpPr>
        <p:spPr>
          <a:xfrm>
            <a:off x="9495149" y="790262"/>
            <a:ext cx="2500091" cy="1692771"/>
          </a:xfrm>
          <a:prstGeom prst="rect">
            <a:avLst/>
          </a:prstGeom>
          <a:noFill/>
        </p:spPr>
        <p:txBody>
          <a:bodyPr wrap="square" lIns="91440" tIns="45720" rIns="91440" bIns="45720" rtlCol="0" anchor="t">
            <a:spAutoFit/>
          </a:bodyPr>
          <a:lstStyle/>
          <a:p>
            <a:pPr algn="ctr"/>
            <a:r>
              <a:rPr lang="en-GB" sz="2400" b="1" kern="100">
                <a:solidFill>
                  <a:srgbClr val="873CB6"/>
                </a:solidFill>
                <a:ea typeface="Calibri"/>
                <a:cs typeface="Times New Roman"/>
              </a:rPr>
              <a:t>Behaviour</a:t>
            </a:r>
          </a:p>
          <a:p>
            <a:pPr algn="ctr"/>
            <a:r>
              <a:rPr lang="en-GB" sz="1600" kern="100">
                <a:solidFill>
                  <a:srgbClr val="5A3FA8"/>
                </a:solidFill>
                <a:ea typeface="Calibri"/>
                <a:cs typeface="Times New Roman"/>
              </a:rPr>
              <a:t>(is driven by...)</a:t>
            </a:r>
          </a:p>
          <a:p>
            <a:pPr algn="ctr"/>
            <a:r>
              <a:rPr lang="en-GB" sz="2400" b="1" kern="100">
                <a:solidFill>
                  <a:srgbClr val="00438B"/>
                </a:solidFill>
                <a:latin typeface="+mn-lt"/>
                <a:ea typeface="Calibri"/>
                <a:cs typeface="Times New Roman"/>
              </a:rPr>
              <a:t>Feelings</a:t>
            </a:r>
          </a:p>
          <a:p>
            <a:pPr algn="ctr"/>
            <a:r>
              <a:rPr lang="en-GB" sz="1600" kern="100">
                <a:solidFill>
                  <a:srgbClr val="005B97"/>
                </a:solidFill>
                <a:ea typeface="Calibri"/>
                <a:cs typeface="Times New Roman"/>
              </a:rPr>
              <a:t>(which are the result of...)</a:t>
            </a:r>
          </a:p>
          <a:p>
            <a:pPr algn="ctr"/>
            <a:r>
              <a:rPr lang="en-GB" sz="2400" b="1" kern="100">
                <a:solidFill>
                  <a:srgbClr val="00A5D7"/>
                </a:solidFill>
                <a:ea typeface="Calibri"/>
                <a:cs typeface="Times New Roman"/>
              </a:rPr>
              <a:t>Experiences</a:t>
            </a:r>
            <a:endParaRPr lang="en-GB" sz="2400" b="1" kern="100">
              <a:solidFill>
                <a:srgbClr val="00A5D7"/>
              </a:solidFill>
              <a:latin typeface="+mn-lt"/>
              <a:ea typeface="Calibri" panose="020F0502020204030204" pitchFamily="34"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0A1A4706-4050-EDD0-D32D-5637BFFB12D5}"/>
              </a:ext>
            </a:extLst>
          </p:cNvPr>
          <p:cNvCxnSpPr/>
          <p:nvPr/>
        </p:nvCxnSpPr>
        <p:spPr>
          <a:xfrm flipV="1">
            <a:off x="158750" y="2836333"/>
            <a:ext cx="4243916" cy="2889250"/>
          </a:xfrm>
          <a:prstGeom prst="straightConnector1">
            <a:avLst/>
          </a:prstGeom>
          <a:ln w="57150">
            <a:solidFill>
              <a:srgbClr val="00438B"/>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6DC62B26-0D7D-4488-A268-4DA79EC50187}"/>
              </a:ext>
            </a:extLst>
          </p:cNvPr>
          <p:cNvCxnSpPr>
            <a:cxnSpLocks/>
          </p:cNvCxnSpPr>
          <p:nvPr/>
        </p:nvCxnSpPr>
        <p:spPr>
          <a:xfrm flipV="1">
            <a:off x="4635500" y="529166"/>
            <a:ext cx="3132666" cy="2095501"/>
          </a:xfrm>
          <a:prstGeom prst="straightConnector1">
            <a:avLst/>
          </a:prstGeom>
          <a:ln w="57150">
            <a:solidFill>
              <a:srgbClr val="873CB6"/>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BC30920-1CF2-025A-BC78-4D6CE0093B25}"/>
              </a:ext>
            </a:extLst>
          </p:cNvPr>
          <p:cNvSpPr txBox="1"/>
          <p:nvPr/>
        </p:nvSpPr>
        <p:spPr>
          <a:xfrm>
            <a:off x="107730" y="3457263"/>
            <a:ext cx="2341341" cy="830024"/>
          </a:xfrm>
          <a:prstGeom prst="rect">
            <a:avLst/>
          </a:prstGeom>
          <a:noFill/>
        </p:spPr>
        <p:txBody>
          <a:bodyPr wrap="square" lIns="91440" tIns="45720" rIns="91440" bIns="45720" rtlCol="0" anchor="t">
            <a:spAutoFit/>
          </a:bodyPr>
          <a:lstStyle/>
          <a:p>
            <a:pPr algn="ctr"/>
            <a:r>
              <a:rPr lang="en-GB" sz="1600" b="1" kern="100">
                <a:solidFill>
                  <a:srgbClr val="00438B"/>
                </a:solidFill>
                <a:ea typeface="Calibri"/>
                <a:cs typeface="Times New Roman"/>
              </a:rPr>
              <a:t>Steps 1-5</a:t>
            </a:r>
            <a:r>
              <a:rPr lang="en-GB" sz="1600" kern="100">
                <a:solidFill>
                  <a:srgbClr val="00438B"/>
                </a:solidFill>
                <a:ea typeface="Calibri"/>
                <a:cs typeface="Times New Roman"/>
              </a:rPr>
              <a:t> are </a:t>
            </a:r>
            <a:endParaRPr lang="en-US" sz="1600">
              <a:solidFill>
                <a:srgbClr val="000000"/>
              </a:solidFill>
              <a:ea typeface="Calibri"/>
              <a:cs typeface="Times New Roman"/>
            </a:endParaRPr>
          </a:p>
          <a:p>
            <a:pPr algn="ctr"/>
            <a:r>
              <a:rPr lang="en-GB" sz="1600" kern="100">
                <a:solidFill>
                  <a:srgbClr val="00438B"/>
                </a:solidFill>
                <a:ea typeface="Calibri"/>
                <a:cs typeface="Times New Roman"/>
              </a:rPr>
              <a:t>about </a:t>
            </a:r>
            <a:r>
              <a:rPr lang="en-GB" sz="1600" b="1" kern="100">
                <a:solidFill>
                  <a:srgbClr val="00438B"/>
                </a:solidFill>
                <a:ea typeface="Calibri"/>
                <a:cs typeface="Times New Roman"/>
              </a:rPr>
              <a:t>Discovery</a:t>
            </a:r>
            <a:r>
              <a:rPr lang="en-GB" sz="1600" kern="100" dirty="0">
                <a:solidFill>
                  <a:srgbClr val="00438B"/>
                </a:solidFill>
                <a:ea typeface="Calibri"/>
                <a:cs typeface="Times New Roman"/>
              </a:rPr>
              <a:t> </a:t>
            </a:r>
            <a:endParaRPr lang="en-US" sz="1600" dirty="0">
              <a:solidFill>
                <a:srgbClr val="000000"/>
              </a:solidFill>
              <a:ea typeface="Calibri"/>
              <a:cs typeface="Times New Roman"/>
            </a:endParaRPr>
          </a:p>
          <a:p>
            <a:pPr algn="ctr"/>
            <a:r>
              <a:rPr lang="en-GB" sz="1600" kern="100">
                <a:solidFill>
                  <a:srgbClr val="00438B"/>
                </a:solidFill>
                <a:ea typeface="Calibri"/>
                <a:cs typeface="Times New Roman"/>
              </a:rPr>
              <a:t>(gathering information)</a:t>
            </a:r>
            <a:endParaRPr lang="en-US" sz="1600"/>
          </a:p>
        </p:txBody>
      </p:sp>
      <p:sp>
        <p:nvSpPr>
          <p:cNvPr id="7" name="TextBox 6">
            <a:extLst>
              <a:ext uri="{FF2B5EF4-FFF2-40B4-BE49-F238E27FC236}">
                <a16:creationId xmlns:a16="http://schemas.microsoft.com/office/drawing/2014/main" id="{EA6E3B6E-6E44-223C-CDCD-C6ED0ED6416E}"/>
              </a:ext>
            </a:extLst>
          </p:cNvPr>
          <p:cNvSpPr txBox="1"/>
          <p:nvPr/>
        </p:nvSpPr>
        <p:spPr>
          <a:xfrm>
            <a:off x="4436313" y="536264"/>
            <a:ext cx="2426008" cy="1077218"/>
          </a:xfrm>
          <a:prstGeom prst="rect">
            <a:avLst/>
          </a:prstGeom>
          <a:noFill/>
        </p:spPr>
        <p:txBody>
          <a:bodyPr wrap="square" lIns="91440" tIns="45720" rIns="91440" bIns="45720" rtlCol="0" anchor="t">
            <a:spAutoFit/>
          </a:bodyPr>
          <a:lstStyle/>
          <a:p>
            <a:pPr algn="ctr"/>
            <a:r>
              <a:rPr lang="en-GB" sz="1600" b="1" kern="100">
                <a:solidFill>
                  <a:srgbClr val="873CB6"/>
                </a:solidFill>
                <a:ea typeface="Calibri"/>
                <a:cs typeface="Times New Roman"/>
              </a:rPr>
              <a:t>Steps 6-8</a:t>
            </a:r>
            <a:r>
              <a:rPr lang="en-GB" sz="1600" kern="100" dirty="0">
                <a:solidFill>
                  <a:srgbClr val="873CB6"/>
                </a:solidFill>
                <a:ea typeface="Calibri"/>
                <a:cs typeface="Times New Roman"/>
              </a:rPr>
              <a:t> are </a:t>
            </a:r>
            <a:endParaRPr lang="en-US" sz="1600">
              <a:solidFill>
                <a:srgbClr val="873CB6"/>
              </a:solidFill>
              <a:ea typeface="Calibri"/>
              <a:cs typeface="Times New Roman"/>
            </a:endParaRPr>
          </a:p>
          <a:p>
            <a:pPr algn="ctr"/>
            <a:r>
              <a:rPr lang="en-GB" sz="1600" kern="100">
                <a:solidFill>
                  <a:srgbClr val="873CB6"/>
                </a:solidFill>
                <a:ea typeface="Calibri"/>
                <a:cs typeface="Times New Roman"/>
              </a:rPr>
              <a:t>about </a:t>
            </a:r>
            <a:r>
              <a:rPr lang="en-GB" sz="1600" b="1" kern="100">
                <a:solidFill>
                  <a:srgbClr val="873CB6"/>
                </a:solidFill>
                <a:ea typeface="Calibri"/>
                <a:cs typeface="Times New Roman"/>
              </a:rPr>
              <a:t>Progression</a:t>
            </a:r>
            <a:r>
              <a:rPr lang="en-GB" sz="1600" kern="100" dirty="0">
                <a:solidFill>
                  <a:srgbClr val="873CB6"/>
                </a:solidFill>
                <a:ea typeface="Calibri"/>
                <a:cs typeface="Times New Roman"/>
              </a:rPr>
              <a:t> </a:t>
            </a:r>
            <a:endParaRPr lang="en-US" sz="1600">
              <a:solidFill>
                <a:srgbClr val="873CB6"/>
              </a:solidFill>
              <a:ea typeface="Calibri"/>
              <a:cs typeface="Times New Roman"/>
            </a:endParaRPr>
          </a:p>
          <a:p>
            <a:pPr algn="ctr"/>
            <a:r>
              <a:rPr lang="en-GB" sz="1600" kern="100">
                <a:solidFill>
                  <a:srgbClr val="873CB6"/>
                </a:solidFill>
                <a:ea typeface="Calibri"/>
                <a:cs typeface="Times New Roman"/>
              </a:rPr>
              <a:t>(moving the person forward)</a:t>
            </a:r>
            <a:endParaRPr lang="en-US" sz="1600">
              <a:solidFill>
                <a:srgbClr val="873CB6"/>
              </a:solidFill>
            </a:endParaRPr>
          </a:p>
        </p:txBody>
      </p:sp>
      <p:sp>
        <p:nvSpPr>
          <p:cNvPr id="8" name="TextBox 7">
            <a:extLst>
              <a:ext uri="{FF2B5EF4-FFF2-40B4-BE49-F238E27FC236}">
                <a16:creationId xmlns:a16="http://schemas.microsoft.com/office/drawing/2014/main" id="{D51FCD8E-9FCF-708E-3CAE-3F270485FE20}"/>
              </a:ext>
            </a:extLst>
          </p:cNvPr>
          <p:cNvSpPr txBox="1"/>
          <p:nvPr/>
        </p:nvSpPr>
        <p:spPr>
          <a:xfrm>
            <a:off x="1897" y="515095"/>
            <a:ext cx="4743757" cy="1600438"/>
          </a:xfrm>
          <a:prstGeom prst="rect">
            <a:avLst/>
          </a:prstGeom>
          <a:noFill/>
        </p:spPr>
        <p:txBody>
          <a:bodyPr wrap="square" lIns="91440" tIns="45720" rIns="91440" bIns="45720" rtlCol="0" anchor="t">
            <a:spAutoFit/>
          </a:bodyPr>
          <a:lstStyle/>
          <a:p>
            <a:r>
              <a:rPr lang="en-GB" sz="1400" kern="100" dirty="0">
                <a:ea typeface="+mn-lt"/>
                <a:cs typeface="+mn-lt"/>
              </a:rPr>
              <a:t>This model extends the traditional </a:t>
            </a:r>
            <a:r>
              <a:rPr lang="en-GB" sz="1400" b="1" kern="100" dirty="0">
                <a:ea typeface="+mn-lt"/>
                <a:cs typeface="+mn-lt"/>
              </a:rPr>
              <a:t>Listening Staircase</a:t>
            </a:r>
            <a:r>
              <a:rPr lang="en-GB" sz="1400" kern="100" dirty="0">
                <a:ea typeface="+mn-lt"/>
                <a:cs typeface="+mn-lt"/>
              </a:rPr>
              <a:t>, bridging the gap between simply being "heard" and taking meaningful action. It recognises that </a:t>
            </a:r>
            <a:r>
              <a:rPr lang="en-GB" sz="1400" b="1" kern="100" dirty="0">
                <a:solidFill>
                  <a:srgbClr val="873CB6"/>
                </a:solidFill>
                <a:ea typeface="+mn-lt"/>
                <a:cs typeface="+mn-lt"/>
              </a:rPr>
              <a:t>Behaviour</a:t>
            </a:r>
            <a:r>
              <a:rPr lang="en-GB" sz="1400" kern="100" dirty="0">
                <a:ea typeface="+mn-lt"/>
                <a:cs typeface="+mn-lt"/>
              </a:rPr>
              <a:t> is driven by </a:t>
            </a:r>
            <a:r>
              <a:rPr lang="en-GB" sz="1400" b="1" kern="100" dirty="0">
                <a:solidFill>
                  <a:srgbClr val="00438B"/>
                </a:solidFill>
                <a:ea typeface="+mn-lt"/>
                <a:cs typeface="+mn-lt"/>
              </a:rPr>
              <a:t>Feelings</a:t>
            </a:r>
            <a:r>
              <a:rPr lang="en-GB" sz="1400" kern="100" dirty="0">
                <a:ea typeface="+mn-lt"/>
                <a:cs typeface="+mn-lt"/>
              </a:rPr>
              <a:t>, which are themselves the result of </a:t>
            </a:r>
            <a:r>
              <a:rPr lang="en-GB" sz="1400" b="1" kern="100" dirty="0">
                <a:solidFill>
                  <a:srgbClr val="00A5D7"/>
                </a:solidFill>
                <a:ea typeface="+mn-lt"/>
                <a:cs typeface="+mn-lt"/>
              </a:rPr>
              <a:t>Experiences</a:t>
            </a:r>
            <a:r>
              <a:rPr lang="en-GB" sz="1400" kern="100" dirty="0">
                <a:ea typeface="+mn-lt"/>
                <a:cs typeface="+mn-lt"/>
              </a:rPr>
              <a:t>. By integrating the psychology of change, we move beyond simple understanding and comprehension to active </a:t>
            </a:r>
            <a:r>
              <a:rPr lang="en-GB" sz="1400" kern="100">
                <a:ea typeface="+mn-lt"/>
                <a:cs typeface="+mn-lt"/>
              </a:rPr>
              <a:t>support and progress.</a:t>
            </a:r>
          </a:p>
        </p:txBody>
      </p:sp>
      <p:sp>
        <p:nvSpPr>
          <p:cNvPr id="9" name="TextBox 8">
            <a:extLst>
              <a:ext uri="{FF2B5EF4-FFF2-40B4-BE49-F238E27FC236}">
                <a16:creationId xmlns:a16="http://schemas.microsoft.com/office/drawing/2014/main" id="{71D21A59-053A-D691-9582-5109201A3029}"/>
              </a:ext>
            </a:extLst>
          </p:cNvPr>
          <p:cNvSpPr txBox="1"/>
          <p:nvPr/>
        </p:nvSpPr>
        <p:spPr>
          <a:xfrm>
            <a:off x="1897" y="2028512"/>
            <a:ext cx="3833590" cy="1384995"/>
          </a:xfrm>
          <a:prstGeom prst="rect">
            <a:avLst/>
          </a:prstGeom>
          <a:noFill/>
        </p:spPr>
        <p:txBody>
          <a:bodyPr wrap="square" lIns="91440" tIns="45720" rIns="91440" bIns="45720" rtlCol="0" anchor="t">
            <a:spAutoFit/>
          </a:bodyPr>
          <a:lstStyle/>
          <a:p>
            <a:r>
              <a:rPr lang="en-GB" sz="1400" kern="100" dirty="0">
                <a:ea typeface="+mn-lt"/>
                <a:cs typeface="+mn-lt"/>
              </a:rPr>
              <a:t>As we reach the final stages, Step 8 represents the critical pivot point: it is where a person is supported to stop reflecting on their current state and begin to navigate toward their future state, turning a moment of insight into clear purposeful steps forward.</a:t>
            </a:r>
            <a:endParaRPr lang="en-US" dirty="0"/>
          </a:p>
        </p:txBody>
      </p:sp>
      <p:sp>
        <p:nvSpPr>
          <p:cNvPr id="13" name="TextBox 12">
            <a:extLst>
              <a:ext uri="{FF2B5EF4-FFF2-40B4-BE49-F238E27FC236}">
                <a16:creationId xmlns:a16="http://schemas.microsoft.com/office/drawing/2014/main" id="{6778FA32-53DA-FB02-7BAA-14BC6815835B}"/>
              </a:ext>
            </a:extLst>
          </p:cNvPr>
          <p:cNvSpPr txBox="1"/>
          <p:nvPr/>
        </p:nvSpPr>
        <p:spPr>
          <a:xfrm>
            <a:off x="9452813" y="568011"/>
            <a:ext cx="2510674" cy="369332"/>
          </a:xfrm>
          <a:prstGeom prst="rect">
            <a:avLst/>
          </a:prstGeom>
          <a:noFill/>
        </p:spPr>
        <p:txBody>
          <a:bodyPr wrap="square" lIns="91440" tIns="45720" rIns="91440" bIns="45720" rtlCol="0" anchor="t">
            <a:spAutoFit/>
          </a:bodyPr>
          <a:lstStyle/>
          <a:p>
            <a:pPr algn="ctr"/>
            <a:r>
              <a:rPr lang="en-GB" kern="100">
                <a:ea typeface="+mn-lt"/>
                <a:cs typeface="+mn-lt"/>
              </a:rPr>
              <a:t>The Behavioural Loop:</a:t>
            </a:r>
            <a:endParaRPr lang="en-GB" kern="100"/>
          </a:p>
        </p:txBody>
      </p:sp>
      <p:sp>
        <p:nvSpPr>
          <p:cNvPr id="17" name="TextBox 16">
            <a:extLst>
              <a:ext uri="{FF2B5EF4-FFF2-40B4-BE49-F238E27FC236}">
                <a16:creationId xmlns:a16="http://schemas.microsoft.com/office/drawing/2014/main" id="{ACD3593E-4313-7102-10E0-D11B6EAB499C}"/>
              </a:ext>
            </a:extLst>
          </p:cNvPr>
          <p:cNvSpPr txBox="1"/>
          <p:nvPr/>
        </p:nvSpPr>
        <p:spPr>
          <a:xfrm>
            <a:off x="2797887" y="5472122"/>
            <a:ext cx="9391739" cy="1384995"/>
          </a:xfrm>
          <a:prstGeom prst="rect">
            <a:avLst/>
          </a:prstGeom>
          <a:noFill/>
        </p:spPr>
        <p:txBody>
          <a:bodyPr wrap="square" lIns="91440" tIns="45720" rIns="91440" bIns="45720" rtlCol="0" anchor="t">
            <a:spAutoFit/>
          </a:bodyPr>
          <a:lstStyle/>
          <a:p>
            <a:r>
              <a:rPr lang="en-GB" sz="1400" b="1" dirty="0">
                <a:solidFill>
                  <a:srgbClr val="2D4199"/>
                </a:solidFill>
              </a:rPr>
              <a:t>6. Rapport</a:t>
            </a:r>
            <a:r>
              <a:rPr lang="en-GB" sz="1400" dirty="0">
                <a:solidFill>
                  <a:srgbClr val="002060"/>
                </a:solidFill>
              </a:rPr>
              <a:t> </a:t>
            </a:r>
            <a:r>
              <a:rPr lang="en-GB" sz="1400" dirty="0"/>
              <a:t>– </a:t>
            </a:r>
            <a:r>
              <a:rPr lang="en-GB" sz="1400" dirty="0">
                <a:ea typeface="+mn-lt"/>
                <a:cs typeface="+mn-lt"/>
              </a:rPr>
              <a:t>Rapport is the natural outcome of genuine, empathetic listening. In a school setting, this is the moment the appraisal shifts from a formal, "top-down" review to a candid and trusted dynamic. When someone feels their perspective is understood (Step 5), the need for defensiveness or "performing" disappears. Rapport isn't something you "do" to someone; it is the atmosphere of mutual respect that grows when a manager is sincere. You’ll know you’ve reached this stage when the dialogue becomes more open and honest, allowing them to speak freely about their actual challenges and aspirations.</a:t>
            </a:r>
          </a:p>
        </p:txBody>
      </p:sp>
      <p:sp>
        <p:nvSpPr>
          <p:cNvPr id="20" name="TextBox 19">
            <a:extLst>
              <a:ext uri="{FF2B5EF4-FFF2-40B4-BE49-F238E27FC236}">
                <a16:creationId xmlns:a16="http://schemas.microsoft.com/office/drawing/2014/main" id="{B44305EE-A3B4-2052-AD41-72FD61EA39B8}"/>
              </a:ext>
            </a:extLst>
          </p:cNvPr>
          <p:cNvSpPr txBox="1"/>
          <p:nvPr/>
        </p:nvSpPr>
        <p:spPr>
          <a:xfrm>
            <a:off x="5295553" y="4519624"/>
            <a:ext cx="6894073" cy="954107"/>
          </a:xfrm>
          <a:prstGeom prst="rect">
            <a:avLst/>
          </a:prstGeom>
          <a:noFill/>
        </p:spPr>
        <p:txBody>
          <a:bodyPr wrap="square" lIns="91440" tIns="45720" rIns="91440" bIns="45720" rtlCol="0" anchor="t">
            <a:spAutoFit/>
          </a:bodyPr>
          <a:lstStyle/>
          <a:p>
            <a:r>
              <a:rPr lang="en-GB" sz="1400" dirty="0">
                <a:ea typeface="+mn-lt"/>
                <a:cs typeface="+mn-lt"/>
              </a:rPr>
              <a:t>it's about "wayfinding" together. At this stage, you can suggest alternatives views and approaches, helping them move from "their perception" to "a wider perspective". When done well, influence feels like a shared exploration of "what comes next," where your expertise supports their approach rather than overriding it.</a:t>
            </a:r>
            <a:endParaRPr lang="en-GB" sz="1400" dirty="0"/>
          </a:p>
        </p:txBody>
      </p:sp>
      <p:sp>
        <p:nvSpPr>
          <p:cNvPr id="21" name="TextBox 20">
            <a:extLst>
              <a:ext uri="{FF2B5EF4-FFF2-40B4-BE49-F238E27FC236}">
                <a16:creationId xmlns:a16="http://schemas.microsoft.com/office/drawing/2014/main" id="{B0CF4A1A-04F9-AC27-6F69-E7280DB1BF23}"/>
              </a:ext>
            </a:extLst>
          </p:cNvPr>
          <p:cNvSpPr txBox="1"/>
          <p:nvPr/>
        </p:nvSpPr>
        <p:spPr>
          <a:xfrm>
            <a:off x="5972885" y="3651786"/>
            <a:ext cx="6216740" cy="954107"/>
          </a:xfrm>
          <a:prstGeom prst="rect">
            <a:avLst/>
          </a:prstGeom>
          <a:noFill/>
        </p:spPr>
        <p:txBody>
          <a:bodyPr wrap="square" lIns="91440" tIns="45720" rIns="91440" bIns="45720" rtlCol="0" anchor="t">
            <a:spAutoFit/>
          </a:bodyPr>
          <a:lstStyle/>
          <a:p>
            <a:r>
              <a:rPr lang="en-GB" sz="1400" b="1" dirty="0">
                <a:solidFill>
                  <a:srgbClr val="5A3FA8"/>
                </a:solidFill>
              </a:rPr>
              <a:t>7. Influence</a:t>
            </a:r>
            <a:r>
              <a:rPr lang="en-GB" sz="1400" dirty="0">
                <a:solidFill>
                  <a:srgbClr val="5A3FA8"/>
                </a:solidFill>
              </a:rPr>
              <a:t> </a:t>
            </a:r>
            <a:r>
              <a:rPr lang="en-GB" sz="1400" dirty="0"/>
              <a:t>– </a:t>
            </a:r>
            <a:r>
              <a:rPr lang="en-GB" sz="1400" dirty="0">
                <a:ea typeface="+mn-lt"/>
                <a:cs typeface="+mn-lt"/>
              </a:rPr>
              <a:t>influence is the earned right to offer guidance. Because you have taken the time to understand their "logic and context" (Step 5) and built a foundation of trust (Step 6), your colleague is now naturally more open to your </a:t>
            </a:r>
            <a:r>
              <a:rPr lang="en-GB" sz="1400">
                <a:ea typeface="+mn-lt"/>
                <a:cs typeface="+mn-lt"/>
              </a:rPr>
              <a:t>professional insights. Rather than directing their choices or imposing your own, </a:t>
            </a:r>
            <a:endParaRPr lang="en-GB" sz="1400"/>
          </a:p>
        </p:txBody>
      </p:sp>
      <p:pic>
        <p:nvPicPr>
          <p:cNvPr id="32" name="Picture 31" descr="Vacancies – The Cam Academy Trust">
            <a:extLst>
              <a:ext uri="{FF2B5EF4-FFF2-40B4-BE49-F238E27FC236}">
                <a16:creationId xmlns:a16="http://schemas.microsoft.com/office/drawing/2014/main" id="{6FAB9F61-DFC9-218F-B47A-FC3B932203FD}"/>
              </a:ext>
            </a:extLst>
          </p:cNvPr>
          <p:cNvPicPr>
            <a:picLocks noChangeAspect="1"/>
          </p:cNvPicPr>
          <p:nvPr/>
        </p:nvPicPr>
        <p:blipFill>
          <a:blip r:embed="rId2"/>
          <a:stretch>
            <a:fillRect/>
          </a:stretch>
        </p:blipFill>
        <p:spPr>
          <a:xfrm>
            <a:off x="-2645" y="7939"/>
            <a:ext cx="534460" cy="502708"/>
          </a:xfrm>
          <a:prstGeom prst="rect">
            <a:avLst/>
          </a:prstGeom>
        </p:spPr>
      </p:pic>
      <p:pic>
        <p:nvPicPr>
          <p:cNvPr id="36" name="Picture 35" descr="Blue text on a white background&#10;&#10;AI-generated content may be incorrect.">
            <a:extLst>
              <a:ext uri="{FF2B5EF4-FFF2-40B4-BE49-F238E27FC236}">
                <a16:creationId xmlns:a16="http://schemas.microsoft.com/office/drawing/2014/main" id="{E81939E3-AD0A-5C37-3FFA-C637316361A2}"/>
              </a:ext>
            </a:extLst>
          </p:cNvPr>
          <p:cNvPicPr>
            <a:picLocks noChangeAspect="1"/>
          </p:cNvPicPr>
          <p:nvPr/>
        </p:nvPicPr>
        <p:blipFill>
          <a:blip r:embed="rId3"/>
          <a:stretch>
            <a:fillRect/>
          </a:stretch>
        </p:blipFill>
        <p:spPr>
          <a:xfrm>
            <a:off x="611188" y="11113"/>
            <a:ext cx="1698625" cy="496359"/>
          </a:xfrm>
          <a:prstGeom prst="rect">
            <a:avLst/>
          </a:prstGeom>
        </p:spPr>
      </p:pic>
    </p:spTree>
    <p:extLst>
      <p:ext uri="{BB962C8B-B14F-4D97-AF65-F5344CB8AC3E}">
        <p14:creationId xmlns:p14="http://schemas.microsoft.com/office/powerpoint/2010/main" val="359608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8A3CB-2F60-B57C-D1C1-2928C99886C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2802117-7806-F1E7-CE7F-7222E4DAF1C8}"/>
              </a:ext>
            </a:extLst>
          </p:cNvPr>
          <p:cNvSpPr txBox="1"/>
          <p:nvPr/>
        </p:nvSpPr>
        <p:spPr>
          <a:xfrm>
            <a:off x="2237891" y="1486"/>
            <a:ext cx="7681490" cy="584775"/>
          </a:xfrm>
          <a:prstGeom prst="rect">
            <a:avLst/>
          </a:prstGeom>
          <a:noFill/>
        </p:spPr>
        <p:txBody>
          <a:bodyPr wrap="square" lIns="91440" tIns="45720" rIns="91440" bIns="45720" rtlCol="0" anchor="t">
            <a:spAutoFit/>
          </a:bodyPr>
          <a:lstStyle/>
          <a:p>
            <a:pPr algn="ctr"/>
            <a:r>
              <a:rPr lang="en-GB" sz="3200" b="1" kern="100">
                <a:solidFill>
                  <a:srgbClr val="00A5D7"/>
                </a:solidFill>
                <a:latin typeface="+mj-lt"/>
                <a:ea typeface="Calibri"/>
                <a:cs typeface="Times New Roman"/>
              </a:rPr>
              <a:t>The Maps and Pathways Approach</a:t>
            </a:r>
            <a:endParaRPr lang="en-US">
              <a:solidFill>
                <a:srgbClr val="00A5D7"/>
              </a:solidFill>
            </a:endParaRPr>
          </a:p>
        </p:txBody>
      </p:sp>
      <p:sp>
        <p:nvSpPr>
          <p:cNvPr id="18" name="TextBox 3">
            <a:extLst>
              <a:ext uri="{FF2B5EF4-FFF2-40B4-BE49-F238E27FC236}">
                <a16:creationId xmlns:a16="http://schemas.microsoft.com/office/drawing/2014/main" id="{7AD5C913-5319-488B-70BF-FA5F6101500F}"/>
              </a:ext>
            </a:extLst>
          </p:cNvPr>
          <p:cNvSpPr txBox="1"/>
          <p:nvPr/>
        </p:nvSpPr>
        <p:spPr>
          <a:xfrm>
            <a:off x="51383" y="488170"/>
            <a:ext cx="12078150"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kern="100">
                <a:latin typeface="Aptos"/>
                <a:ea typeface="Calibri"/>
                <a:cs typeface="Times New Roman"/>
              </a:rPr>
              <a:t>The underlying principles of our approach to solving those challenges are:</a:t>
            </a:r>
          </a:p>
        </p:txBody>
      </p:sp>
      <p:sp>
        <p:nvSpPr>
          <p:cNvPr id="2" name="TextBox 3">
            <a:extLst>
              <a:ext uri="{FF2B5EF4-FFF2-40B4-BE49-F238E27FC236}">
                <a16:creationId xmlns:a16="http://schemas.microsoft.com/office/drawing/2014/main" id="{5CFC1913-47C6-7A02-F4F3-36BE34944395}"/>
              </a:ext>
            </a:extLst>
          </p:cNvPr>
          <p:cNvSpPr txBox="1"/>
          <p:nvPr/>
        </p:nvSpPr>
        <p:spPr>
          <a:xfrm>
            <a:off x="136049" y="810832"/>
            <a:ext cx="6098567" cy="249299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kern="100">
                <a:latin typeface="Aptos"/>
                <a:ea typeface="Calibri"/>
                <a:cs typeface="Times New Roman"/>
              </a:rPr>
              <a:t>The process should be as visual and accessible as possible and not differentiate between teaching and support staff;</a:t>
            </a:r>
          </a:p>
          <a:p>
            <a:pPr marL="285750" indent="-285750">
              <a:buFont typeface="Arial" panose="020B0604020202020204" pitchFamily="34" charset="0"/>
              <a:buChar char="•"/>
            </a:pPr>
            <a:endParaRPr lang="en-GB" sz="600" kern="100">
              <a:latin typeface="Aptos"/>
              <a:ea typeface="Calibri"/>
              <a:cs typeface="Times New Roman"/>
            </a:endParaRPr>
          </a:p>
          <a:p>
            <a:pPr marL="285750" indent="-285750">
              <a:buFont typeface="Arial" panose="020B0604020202020204" pitchFamily="34" charset="0"/>
              <a:buChar char="•"/>
            </a:pPr>
            <a:r>
              <a:rPr lang="en-GB" kern="100">
                <a:latin typeface="Aptos"/>
                <a:ea typeface="Calibri"/>
                <a:cs typeface="Times New Roman"/>
              </a:rPr>
              <a:t>It should focus on professional conversations, development and, where desired, career progression;</a:t>
            </a:r>
          </a:p>
          <a:p>
            <a:pPr marL="285750" indent="-285750">
              <a:buFont typeface="Arial" panose="020B0604020202020204" pitchFamily="34" charset="0"/>
              <a:buChar char="•"/>
            </a:pPr>
            <a:endParaRPr lang="en-GB" sz="600" kern="100">
              <a:latin typeface="Aptos"/>
              <a:ea typeface="Calibri"/>
              <a:cs typeface="Times New Roman"/>
            </a:endParaRPr>
          </a:p>
          <a:p>
            <a:pPr marL="285750" indent="-285750">
              <a:buFont typeface="Arial" panose="020B0604020202020204" pitchFamily="34" charset="0"/>
              <a:buChar char="•"/>
            </a:pPr>
            <a:r>
              <a:rPr lang="en-GB" kern="100" dirty="0">
                <a:latin typeface="Aptos"/>
                <a:ea typeface="Calibri"/>
                <a:cs typeface="Times New Roman"/>
              </a:rPr>
              <a:t>It should provide a wide range of tools and features to support development and progression which should be flexible, intuitive and configurable.</a:t>
            </a:r>
          </a:p>
        </p:txBody>
      </p:sp>
      <p:sp>
        <p:nvSpPr>
          <p:cNvPr id="3" name="TextBox 3">
            <a:extLst>
              <a:ext uri="{FF2B5EF4-FFF2-40B4-BE49-F238E27FC236}">
                <a16:creationId xmlns:a16="http://schemas.microsoft.com/office/drawing/2014/main" id="{5CA894B1-2573-1DA4-70E2-BB5E2CF74216}"/>
              </a:ext>
            </a:extLst>
          </p:cNvPr>
          <p:cNvSpPr txBox="1"/>
          <p:nvPr/>
        </p:nvSpPr>
        <p:spPr>
          <a:xfrm>
            <a:off x="6094465" y="782953"/>
            <a:ext cx="6098567" cy="258532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kern="100">
                <a:latin typeface="Aptos"/>
                <a:ea typeface="Calibri"/>
                <a:cs typeface="Times New Roman"/>
              </a:rPr>
              <a:t>It should provide genuine valuable management information and business intelligence;</a:t>
            </a:r>
          </a:p>
          <a:p>
            <a:pPr marL="285750" indent="-285750">
              <a:buFont typeface="Arial" panose="020B0604020202020204" pitchFamily="34" charset="0"/>
              <a:buChar char="•"/>
            </a:pPr>
            <a:endParaRPr lang="en-GB" sz="600" kern="100">
              <a:ea typeface="Calibri"/>
              <a:cs typeface="Times New Roman"/>
            </a:endParaRPr>
          </a:p>
          <a:p>
            <a:pPr marL="285750" indent="-285750">
              <a:buFont typeface="Arial" panose="020B0604020202020204" pitchFamily="34" charset="0"/>
              <a:buChar char="•"/>
            </a:pPr>
            <a:r>
              <a:rPr lang="en-GB" kern="100">
                <a:ea typeface="Calibri"/>
                <a:cs typeface="Times New Roman"/>
              </a:rPr>
              <a:t>It should allow the organisation to be able to calibrate how different managers are approaching appraisals;</a:t>
            </a:r>
          </a:p>
          <a:p>
            <a:pPr marL="285750" indent="-285750">
              <a:buFont typeface="Arial" panose="020B0604020202020204" pitchFamily="34" charset="0"/>
              <a:buChar char="•"/>
            </a:pPr>
            <a:endParaRPr lang="en-GB" sz="600" kern="100">
              <a:latin typeface="Aptos"/>
              <a:ea typeface="Calibri"/>
              <a:cs typeface="Times New Roman"/>
            </a:endParaRPr>
          </a:p>
          <a:p>
            <a:pPr marL="285750" indent="-285750">
              <a:buFont typeface="Arial" panose="020B0604020202020204" pitchFamily="34" charset="0"/>
              <a:buChar char="•"/>
            </a:pPr>
            <a:r>
              <a:rPr lang="en-GB" kern="100">
                <a:latin typeface="Aptos"/>
                <a:ea typeface="Calibri"/>
                <a:cs typeface="Times New Roman"/>
              </a:rPr>
              <a:t>It should be easily and fully configurable, down to the words and terminology used throughout the system, to ensure it aligns with and adapts to the Trust's culture;</a:t>
            </a:r>
          </a:p>
          <a:p>
            <a:pPr marL="285750" indent="-285750">
              <a:buFont typeface="Arial" panose="020B0604020202020204" pitchFamily="34" charset="0"/>
              <a:buChar char="•"/>
            </a:pPr>
            <a:endParaRPr lang="en-GB" sz="600" kern="100">
              <a:latin typeface="Aptos"/>
              <a:ea typeface="Calibri"/>
              <a:cs typeface="Times New Roman"/>
            </a:endParaRPr>
          </a:p>
          <a:p>
            <a:pPr marL="285750" indent="-285750">
              <a:buFont typeface="Arial" panose="020B0604020202020204" pitchFamily="34" charset="0"/>
              <a:buChar char="•"/>
            </a:pPr>
            <a:r>
              <a:rPr lang="en-GB" kern="100">
                <a:latin typeface="Aptos"/>
                <a:ea typeface="Calibri"/>
                <a:cs typeface="Times New Roman"/>
              </a:rPr>
              <a:t>Development is driven by customer feedback.</a:t>
            </a:r>
          </a:p>
        </p:txBody>
      </p:sp>
      <p:sp>
        <p:nvSpPr>
          <p:cNvPr id="4" name="TextBox 3">
            <a:extLst>
              <a:ext uri="{FF2B5EF4-FFF2-40B4-BE49-F238E27FC236}">
                <a16:creationId xmlns:a16="http://schemas.microsoft.com/office/drawing/2014/main" id="{9286F364-B794-DC63-5C08-557DAF17DE91}"/>
              </a:ext>
            </a:extLst>
          </p:cNvPr>
          <p:cNvSpPr txBox="1"/>
          <p:nvPr/>
        </p:nvSpPr>
        <p:spPr>
          <a:xfrm>
            <a:off x="59127" y="3266680"/>
            <a:ext cx="593568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kern="100" dirty="0">
                <a:latin typeface="Aptos"/>
                <a:ea typeface="Calibri"/>
                <a:cs typeface="Times New Roman"/>
              </a:rPr>
              <a:t>The current and </a:t>
            </a:r>
            <a:r>
              <a:rPr lang="en-GB" i="1" kern="100" dirty="0">
                <a:latin typeface="Aptos"/>
                <a:ea typeface="Calibri"/>
                <a:cs typeface="Times New Roman"/>
              </a:rPr>
              <a:t>planned</a:t>
            </a:r>
            <a:r>
              <a:rPr lang="en-GB" kern="100">
                <a:latin typeface="Aptos"/>
                <a:ea typeface="Calibri"/>
                <a:cs typeface="Times New Roman"/>
              </a:rPr>
              <a:t> system features are listed below:</a:t>
            </a:r>
          </a:p>
        </p:txBody>
      </p:sp>
      <p:cxnSp>
        <p:nvCxnSpPr>
          <p:cNvPr id="9" name="Straight Arrow Connector 8">
            <a:extLst>
              <a:ext uri="{FF2B5EF4-FFF2-40B4-BE49-F238E27FC236}">
                <a16:creationId xmlns:a16="http://schemas.microsoft.com/office/drawing/2014/main" id="{767725AD-E953-749F-9821-E86BF465BB0A}"/>
              </a:ext>
            </a:extLst>
          </p:cNvPr>
          <p:cNvCxnSpPr/>
          <p:nvPr/>
        </p:nvCxnSpPr>
        <p:spPr>
          <a:xfrm>
            <a:off x="2102492" y="3935101"/>
            <a:ext cx="1313" cy="2922987"/>
          </a:xfrm>
          <a:prstGeom prst="straightConnector1">
            <a:avLst/>
          </a:prstGeom>
          <a:ln w="57150">
            <a:solidFill>
              <a:srgbClr val="00A5D7"/>
            </a:solidFill>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35766517-38F0-2DBC-482C-BC17CDBBCFB4}"/>
              </a:ext>
            </a:extLst>
          </p:cNvPr>
          <p:cNvCxnSpPr>
            <a:cxnSpLocks/>
          </p:cNvCxnSpPr>
          <p:nvPr/>
        </p:nvCxnSpPr>
        <p:spPr>
          <a:xfrm flipH="1">
            <a:off x="6074979" y="3935101"/>
            <a:ext cx="4780" cy="2924100"/>
          </a:xfrm>
          <a:prstGeom prst="straightConnector1">
            <a:avLst/>
          </a:prstGeom>
          <a:ln w="57150">
            <a:solidFill>
              <a:srgbClr val="00438B"/>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7BFC1D96-DACC-4F92-1192-4BBDC4C6CAEE}"/>
              </a:ext>
            </a:extLst>
          </p:cNvPr>
          <p:cNvCxnSpPr>
            <a:cxnSpLocks/>
          </p:cNvCxnSpPr>
          <p:nvPr/>
        </p:nvCxnSpPr>
        <p:spPr>
          <a:xfrm flipH="1">
            <a:off x="10042954" y="3935100"/>
            <a:ext cx="4780" cy="2918526"/>
          </a:xfrm>
          <a:prstGeom prst="straightConnector1">
            <a:avLst/>
          </a:prstGeom>
          <a:ln w="57150">
            <a:solidFill>
              <a:srgbClr val="873CB6"/>
            </a:solidFill>
          </a:ln>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5CA64303-AF59-A8A1-4680-3737E3BF0AC5}"/>
              </a:ext>
            </a:extLst>
          </p:cNvPr>
          <p:cNvSpPr/>
          <p:nvPr/>
        </p:nvSpPr>
        <p:spPr>
          <a:xfrm>
            <a:off x="1958907" y="4010626"/>
            <a:ext cx="275306" cy="274484"/>
          </a:xfrm>
          <a:prstGeom prst="ellipse">
            <a:avLst/>
          </a:prstGeom>
          <a:solidFill>
            <a:schemeClr val="bg1"/>
          </a:solidFill>
          <a:ln w="57150">
            <a:solidFill>
              <a:srgbClr val="00A5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7E8071B-AF83-0F85-B605-44987EC37ECA}"/>
              </a:ext>
            </a:extLst>
          </p:cNvPr>
          <p:cNvSpPr txBox="1"/>
          <p:nvPr/>
        </p:nvSpPr>
        <p:spPr>
          <a:xfrm>
            <a:off x="756078" y="3610510"/>
            <a:ext cx="2804053" cy="3786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kern="100">
                <a:solidFill>
                  <a:srgbClr val="00A5D7"/>
                </a:solidFill>
                <a:latin typeface="Aptos"/>
                <a:ea typeface="Calibri"/>
                <a:cs typeface="Times New Roman"/>
              </a:rPr>
              <a:t>Discovery &amp; Reflection</a:t>
            </a:r>
          </a:p>
        </p:txBody>
      </p:sp>
      <p:sp>
        <p:nvSpPr>
          <p:cNvPr id="16" name="TextBox 15">
            <a:extLst>
              <a:ext uri="{FF2B5EF4-FFF2-40B4-BE49-F238E27FC236}">
                <a16:creationId xmlns:a16="http://schemas.microsoft.com/office/drawing/2014/main" id="{E5B36C06-C792-A239-65A5-9032DECDD417}"/>
              </a:ext>
            </a:extLst>
          </p:cNvPr>
          <p:cNvSpPr txBox="1"/>
          <p:nvPr/>
        </p:nvSpPr>
        <p:spPr>
          <a:xfrm>
            <a:off x="4714759" y="3564045"/>
            <a:ext cx="2804053" cy="3786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kern="100">
                <a:solidFill>
                  <a:srgbClr val="00438B"/>
                </a:solidFill>
                <a:latin typeface="Aptos"/>
                <a:ea typeface="Calibri"/>
                <a:cs typeface="Times New Roman"/>
              </a:rPr>
              <a:t>Insight &amp; Intelligence</a:t>
            </a:r>
          </a:p>
        </p:txBody>
      </p:sp>
      <p:sp>
        <p:nvSpPr>
          <p:cNvPr id="20" name="TextBox 19">
            <a:extLst>
              <a:ext uri="{FF2B5EF4-FFF2-40B4-BE49-F238E27FC236}">
                <a16:creationId xmlns:a16="http://schemas.microsoft.com/office/drawing/2014/main" id="{7EBD6506-0271-7D64-BFF4-8D1FE021BF7A}"/>
              </a:ext>
            </a:extLst>
          </p:cNvPr>
          <p:cNvSpPr txBox="1"/>
          <p:nvPr/>
        </p:nvSpPr>
        <p:spPr>
          <a:xfrm>
            <a:off x="8636272" y="3564045"/>
            <a:ext cx="2804053" cy="37862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a:solidFill>
                  <a:srgbClr val="873CB6"/>
                </a:solidFill>
                <a:latin typeface="Aptos"/>
                <a:ea typeface="Calibri"/>
                <a:cs typeface="Times New Roman"/>
              </a:rPr>
              <a:t>Growth &amp; Progression</a:t>
            </a:r>
            <a:endParaRPr lang="en-GB">
              <a:solidFill>
                <a:srgbClr val="000000"/>
              </a:solidFill>
              <a:latin typeface="Aptos"/>
              <a:ea typeface="Calibri"/>
              <a:cs typeface="Times New Roman"/>
            </a:endParaRPr>
          </a:p>
        </p:txBody>
      </p:sp>
      <p:sp>
        <p:nvSpPr>
          <p:cNvPr id="21" name="Oval 20">
            <a:extLst>
              <a:ext uri="{FF2B5EF4-FFF2-40B4-BE49-F238E27FC236}">
                <a16:creationId xmlns:a16="http://schemas.microsoft.com/office/drawing/2014/main" id="{71DF5937-4109-C807-5ACF-A1C5F5302335}"/>
              </a:ext>
            </a:extLst>
          </p:cNvPr>
          <p:cNvSpPr/>
          <p:nvPr/>
        </p:nvSpPr>
        <p:spPr>
          <a:xfrm>
            <a:off x="5945468" y="4010625"/>
            <a:ext cx="275306" cy="274484"/>
          </a:xfrm>
          <a:prstGeom prst="ellipse">
            <a:avLst/>
          </a:prstGeom>
          <a:solidFill>
            <a:schemeClr val="bg1"/>
          </a:solidFill>
          <a:ln w="57150">
            <a:solidFill>
              <a:srgbClr val="0043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91F252F9-C8BA-036A-8136-552FDC731407}"/>
              </a:ext>
            </a:extLst>
          </p:cNvPr>
          <p:cNvSpPr/>
          <p:nvPr/>
        </p:nvSpPr>
        <p:spPr>
          <a:xfrm>
            <a:off x="9913443" y="4010627"/>
            <a:ext cx="275306" cy="274484"/>
          </a:xfrm>
          <a:prstGeom prst="ellipse">
            <a:avLst/>
          </a:prstGeom>
          <a:solidFill>
            <a:schemeClr val="bg1"/>
          </a:solidFill>
          <a:ln w="57150">
            <a:solidFill>
              <a:srgbClr val="873C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3F51CD2-3502-EB2B-94FB-3A6B1C5E803C}"/>
              </a:ext>
            </a:extLst>
          </p:cNvPr>
          <p:cNvSpPr txBox="1"/>
          <p:nvPr/>
        </p:nvSpPr>
        <p:spPr>
          <a:xfrm>
            <a:off x="2103517" y="3954339"/>
            <a:ext cx="201417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kern="100">
                <a:solidFill>
                  <a:srgbClr val="00A5D7"/>
                </a:solidFill>
                <a:latin typeface="Aptos"/>
                <a:ea typeface="Calibri"/>
                <a:cs typeface="Times New Roman"/>
              </a:rPr>
              <a:t>Appraisal/PGM</a:t>
            </a:r>
            <a:endParaRPr lang="en-US"/>
          </a:p>
        </p:txBody>
      </p:sp>
      <p:sp>
        <p:nvSpPr>
          <p:cNvPr id="24" name="Oval 23">
            <a:extLst>
              <a:ext uri="{FF2B5EF4-FFF2-40B4-BE49-F238E27FC236}">
                <a16:creationId xmlns:a16="http://schemas.microsoft.com/office/drawing/2014/main" id="{3B1542B3-9910-11A4-2689-F3ACF9A46AFA}"/>
              </a:ext>
            </a:extLst>
          </p:cNvPr>
          <p:cNvSpPr/>
          <p:nvPr/>
        </p:nvSpPr>
        <p:spPr>
          <a:xfrm>
            <a:off x="1958907" y="4596064"/>
            <a:ext cx="275306" cy="274484"/>
          </a:xfrm>
          <a:prstGeom prst="ellipse">
            <a:avLst/>
          </a:prstGeom>
          <a:solidFill>
            <a:schemeClr val="bg1"/>
          </a:solidFill>
          <a:ln w="57150">
            <a:solidFill>
              <a:srgbClr val="00A5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80C310E-6C9B-7021-3FC2-B70E87CB8C05}"/>
              </a:ext>
            </a:extLst>
          </p:cNvPr>
          <p:cNvSpPr txBox="1"/>
          <p:nvPr/>
        </p:nvSpPr>
        <p:spPr>
          <a:xfrm>
            <a:off x="133467" y="4549072"/>
            <a:ext cx="201417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kern="100">
                <a:solidFill>
                  <a:srgbClr val="00A5D7"/>
                </a:solidFill>
                <a:latin typeface="Aptos"/>
                <a:ea typeface="Calibri"/>
                <a:cs typeface="Times New Roman"/>
              </a:rPr>
              <a:t>360 Feedback</a:t>
            </a:r>
            <a:endParaRPr lang="en-US"/>
          </a:p>
        </p:txBody>
      </p:sp>
      <p:sp>
        <p:nvSpPr>
          <p:cNvPr id="26" name="Oval 25">
            <a:extLst>
              <a:ext uri="{FF2B5EF4-FFF2-40B4-BE49-F238E27FC236}">
                <a16:creationId xmlns:a16="http://schemas.microsoft.com/office/drawing/2014/main" id="{C7FC40A3-80CD-8F18-3264-55A8DFA55E91}"/>
              </a:ext>
            </a:extLst>
          </p:cNvPr>
          <p:cNvSpPr/>
          <p:nvPr/>
        </p:nvSpPr>
        <p:spPr>
          <a:xfrm>
            <a:off x="1968200" y="5218675"/>
            <a:ext cx="275306" cy="274484"/>
          </a:xfrm>
          <a:prstGeom prst="ellipse">
            <a:avLst/>
          </a:prstGeom>
          <a:solidFill>
            <a:schemeClr val="bg1"/>
          </a:solidFill>
          <a:ln w="57150">
            <a:solidFill>
              <a:srgbClr val="00A5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AC71C508-6D95-311D-2741-E84D8391FD0B}"/>
              </a:ext>
            </a:extLst>
          </p:cNvPr>
          <p:cNvSpPr txBox="1"/>
          <p:nvPr/>
        </p:nvSpPr>
        <p:spPr>
          <a:xfrm>
            <a:off x="2149979" y="5022999"/>
            <a:ext cx="1958419"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kern="100">
                <a:solidFill>
                  <a:srgbClr val="00A5D7"/>
                </a:solidFill>
                <a:latin typeface="Aptos"/>
                <a:ea typeface="Calibri"/>
                <a:cs typeface="Times New Roman"/>
              </a:rPr>
              <a:t>Johari/Reflective Windows</a:t>
            </a:r>
            <a:endParaRPr lang="en-US"/>
          </a:p>
        </p:txBody>
      </p:sp>
      <p:sp>
        <p:nvSpPr>
          <p:cNvPr id="28" name="Oval 27">
            <a:extLst>
              <a:ext uri="{FF2B5EF4-FFF2-40B4-BE49-F238E27FC236}">
                <a16:creationId xmlns:a16="http://schemas.microsoft.com/office/drawing/2014/main" id="{56716991-73D8-1558-0F28-14CCDE3FBF8B}"/>
              </a:ext>
            </a:extLst>
          </p:cNvPr>
          <p:cNvSpPr/>
          <p:nvPr/>
        </p:nvSpPr>
        <p:spPr>
          <a:xfrm>
            <a:off x="1968200" y="5831991"/>
            <a:ext cx="275306" cy="274484"/>
          </a:xfrm>
          <a:prstGeom prst="ellipse">
            <a:avLst/>
          </a:prstGeom>
          <a:solidFill>
            <a:schemeClr val="bg1"/>
          </a:solidFill>
          <a:ln w="57150">
            <a:solidFill>
              <a:srgbClr val="00A5D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32FFB6F5-B1ED-4A1C-3AF6-7F3F7CFC2E46}"/>
              </a:ext>
            </a:extLst>
          </p:cNvPr>
          <p:cNvSpPr/>
          <p:nvPr/>
        </p:nvSpPr>
        <p:spPr>
          <a:xfrm>
            <a:off x="1968199" y="6454600"/>
            <a:ext cx="275306" cy="274484"/>
          </a:xfrm>
          <a:prstGeom prst="ellipse">
            <a:avLst/>
          </a:prstGeom>
          <a:solidFill>
            <a:schemeClr val="bg1"/>
          </a:solidFill>
          <a:ln w="57150">
            <a:solidFill>
              <a:srgbClr val="00A5D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6B32E30B-FD5A-E04A-6FA2-CFB18D65E045}"/>
              </a:ext>
            </a:extLst>
          </p:cNvPr>
          <p:cNvSpPr txBox="1"/>
          <p:nvPr/>
        </p:nvSpPr>
        <p:spPr>
          <a:xfrm>
            <a:off x="59127" y="5627023"/>
            <a:ext cx="1958419"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a:solidFill>
                  <a:srgbClr val="00A5D7"/>
                </a:solidFill>
                <a:ea typeface="Calibri"/>
                <a:cs typeface="Times New Roman"/>
              </a:rPr>
              <a:t>Psychometrics &amp; </a:t>
            </a:r>
            <a:r>
              <a:rPr lang="en-GB" i="1">
                <a:solidFill>
                  <a:srgbClr val="00A5D7"/>
                </a:solidFill>
                <a:ea typeface="Calibri"/>
                <a:cs typeface="Times New Roman"/>
              </a:rPr>
              <a:t>Traits [May-26]</a:t>
            </a:r>
            <a:endParaRPr lang="en-US" i="1">
              <a:solidFill>
                <a:srgbClr val="00A5D7"/>
              </a:solidFill>
              <a:ea typeface="Calibri"/>
              <a:cs typeface="Times New Roman"/>
            </a:endParaRPr>
          </a:p>
        </p:txBody>
      </p:sp>
      <p:sp>
        <p:nvSpPr>
          <p:cNvPr id="33" name="TextBox 32">
            <a:extLst>
              <a:ext uri="{FF2B5EF4-FFF2-40B4-BE49-F238E27FC236}">
                <a16:creationId xmlns:a16="http://schemas.microsoft.com/office/drawing/2014/main" id="{BCC4CA55-4C35-5743-1E58-5F6000FD33B1}"/>
              </a:ext>
            </a:extLst>
          </p:cNvPr>
          <p:cNvSpPr txBox="1"/>
          <p:nvPr/>
        </p:nvSpPr>
        <p:spPr>
          <a:xfrm>
            <a:off x="2047760" y="6203168"/>
            <a:ext cx="1958419"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a:solidFill>
                  <a:srgbClr val="00A5D7"/>
                </a:solidFill>
                <a:ea typeface="Calibri"/>
                <a:cs typeface="Times New Roman"/>
              </a:rPr>
              <a:t>Exit Interviews </a:t>
            </a:r>
            <a:r>
              <a:rPr lang="en-GB" i="1">
                <a:solidFill>
                  <a:srgbClr val="00A5D7"/>
                </a:solidFill>
                <a:ea typeface="Calibri"/>
                <a:cs typeface="Times New Roman"/>
              </a:rPr>
              <a:t>[May-26]</a:t>
            </a:r>
            <a:endParaRPr lang="en-US" i="1">
              <a:solidFill>
                <a:srgbClr val="00A5D7"/>
              </a:solidFill>
              <a:ea typeface="Calibri"/>
              <a:cs typeface="Times New Roman"/>
            </a:endParaRPr>
          </a:p>
        </p:txBody>
      </p:sp>
      <p:sp>
        <p:nvSpPr>
          <p:cNvPr id="35" name="TextBox 34">
            <a:extLst>
              <a:ext uri="{FF2B5EF4-FFF2-40B4-BE49-F238E27FC236}">
                <a16:creationId xmlns:a16="http://schemas.microsoft.com/office/drawing/2014/main" id="{CBC8056C-B450-B977-9EC6-2C6E67383D4D}"/>
              </a:ext>
            </a:extLst>
          </p:cNvPr>
          <p:cNvSpPr txBox="1"/>
          <p:nvPr/>
        </p:nvSpPr>
        <p:spPr>
          <a:xfrm>
            <a:off x="6006441" y="3861412"/>
            <a:ext cx="2051345"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rgbClr val="00438B"/>
                </a:solidFill>
              </a:rPr>
              <a:t>Heat Mapping </a:t>
            </a:r>
            <a:endParaRPr lang="en-US">
              <a:solidFill>
                <a:srgbClr val="00438B"/>
              </a:solidFill>
            </a:endParaRPr>
          </a:p>
          <a:p>
            <a:pPr algn="ctr"/>
            <a:r>
              <a:rPr lang="en-GB">
                <a:solidFill>
                  <a:srgbClr val="00438B"/>
                </a:solidFill>
              </a:rPr>
              <a:t>&amp; Calibration</a:t>
            </a:r>
            <a:endParaRPr lang="en-US">
              <a:solidFill>
                <a:srgbClr val="00438B"/>
              </a:solidFill>
            </a:endParaRPr>
          </a:p>
        </p:txBody>
      </p:sp>
      <p:sp>
        <p:nvSpPr>
          <p:cNvPr id="39" name="Oval 38">
            <a:extLst>
              <a:ext uri="{FF2B5EF4-FFF2-40B4-BE49-F238E27FC236}">
                <a16:creationId xmlns:a16="http://schemas.microsoft.com/office/drawing/2014/main" id="{CE267170-3B5F-0A1A-1F61-322F9185A3B8}"/>
              </a:ext>
            </a:extLst>
          </p:cNvPr>
          <p:cNvSpPr/>
          <p:nvPr/>
        </p:nvSpPr>
        <p:spPr>
          <a:xfrm>
            <a:off x="5945467" y="4596065"/>
            <a:ext cx="275306" cy="274484"/>
          </a:xfrm>
          <a:prstGeom prst="ellipse">
            <a:avLst/>
          </a:prstGeom>
          <a:solidFill>
            <a:schemeClr val="bg1"/>
          </a:solidFill>
          <a:ln w="57150">
            <a:solidFill>
              <a:srgbClr val="0043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4207610A-B9A5-CE79-25C9-C02347F8C1B4}"/>
              </a:ext>
            </a:extLst>
          </p:cNvPr>
          <p:cNvSpPr txBox="1"/>
          <p:nvPr/>
        </p:nvSpPr>
        <p:spPr>
          <a:xfrm>
            <a:off x="4222246" y="4558363"/>
            <a:ext cx="1772564"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rgbClr val="00438B"/>
                </a:solidFill>
                <a:latin typeface="Aptos"/>
                <a:ea typeface="Calibri"/>
                <a:cs typeface="Times New Roman"/>
              </a:rPr>
              <a:t>Data Exporting</a:t>
            </a:r>
            <a:endParaRPr lang="en-US">
              <a:solidFill>
                <a:srgbClr val="00438B"/>
              </a:solidFill>
            </a:endParaRPr>
          </a:p>
        </p:txBody>
      </p:sp>
      <p:sp>
        <p:nvSpPr>
          <p:cNvPr id="41" name="Oval 40">
            <a:extLst>
              <a:ext uri="{FF2B5EF4-FFF2-40B4-BE49-F238E27FC236}">
                <a16:creationId xmlns:a16="http://schemas.microsoft.com/office/drawing/2014/main" id="{4B88F637-8A3C-21D4-F82A-16BF77AFC21D}"/>
              </a:ext>
            </a:extLst>
          </p:cNvPr>
          <p:cNvSpPr/>
          <p:nvPr/>
        </p:nvSpPr>
        <p:spPr>
          <a:xfrm>
            <a:off x="5945467" y="5209382"/>
            <a:ext cx="275306" cy="274484"/>
          </a:xfrm>
          <a:prstGeom prst="ellipse">
            <a:avLst/>
          </a:prstGeom>
          <a:solidFill>
            <a:schemeClr val="bg1"/>
          </a:solidFill>
          <a:ln w="57150">
            <a:solidFill>
              <a:srgbClr val="0043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B2E25764-1887-2F89-62AA-9CA95923438A}"/>
              </a:ext>
            </a:extLst>
          </p:cNvPr>
          <p:cNvSpPr txBox="1"/>
          <p:nvPr/>
        </p:nvSpPr>
        <p:spPr>
          <a:xfrm>
            <a:off x="6034319" y="5069459"/>
            <a:ext cx="1735394"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rgbClr val="00438B"/>
                </a:solidFill>
              </a:rPr>
              <a:t>Reporting Dashboards</a:t>
            </a:r>
            <a:endParaRPr lang="en-US">
              <a:solidFill>
                <a:srgbClr val="00438B"/>
              </a:solidFill>
            </a:endParaRPr>
          </a:p>
        </p:txBody>
      </p:sp>
      <p:sp>
        <p:nvSpPr>
          <p:cNvPr id="43" name="Oval 42">
            <a:extLst>
              <a:ext uri="{FF2B5EF4-FFF2-40B4-BE49-F238E27FC236}">
                <a16:creationId xmlns:a16="http://schemas.microsoft.com/office/drawing/2014/main" id="{0629E703-B092-10D5-AE4C-3968FA4F5569}"/>
              </a:ext>
            </a:extLst>
          </p:cNvPr>
          <p:cNvSpPr/>
          <p:nvPr/>
        </p:nvSpPr>
        <p:spPr>
          <a:xfrm>
            <a:off x="5936175" y="5831992"/>
            <a:ext cx="275306" cy="274484"/>
          </a:xfrm>
          <a:prstGeom prst="ellipse">
            <a:avLst/>
          </a:prstGeom>
          <a:solidFill>
            <a:schemeClr val="bg1"/>
          </a:solidFill>
          <a:ln w="57150">
            <a:solidFill>
              <a:srgbClr val="00438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4F7DEE0D-F105-F422-22BA-2030D9D1F086}"/>
              </a:ext>
            </a:extLst>
          </p:cNvPr>
          <p:cNvSpPr txBox="1"/>
          <p:nvPr/>
        </p:nvSpPr>
        <p:spPr>
          <a:xfrm>
            <a:off x="6294514" y="6240338"/>
            <a:ext cx="1224297"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a:solidFill>
                  <a:srgbClr val="00438B"/>
                </a:solidFill>
              </a:rPr>
              <a:t>AI Insights </a:t>
            </a:r>
            <a:r>
              <a:rPr lang="en-GB" i="1">
                <a:solidFill>
                  <a:srgbClr val="00438B"/>
                </a:solidFill>
              </a:rPr>
              <a:t>[Oct-26]</a:t>
            </a:r>
          </a:p>
        </p:txBody>
      </p:sp>
      <p:sp>
        <p:nvSpPr>
          <p:cNvPr id="46" name="Oval 45">
            <a:extLst>
              <a:ext uri="{FF2B5EF4-FFF2-40B4-BE49-F238E27FC236}">
                <a16:creationId xmlns:a16="http://schemas.microsoft.com/office/drawing/2014/main" id="{6F19F4E3-A0FF-CB03-CC48-EF9048DC256E}"/>
              </a:ext>
            </a:extLst>
          </p:cNvPr>
          <p:cNvSpPr/>
          <p:nvPr/>
        </p:nvSpPr>
        <p:spPr>
          <a:xfrm>
            <a:off x="5954760" y="6463894"/>
            <a:ext cx="275306" cy="274484"/>
          </a:xfrm>
          <a:prstGeom prst="ellipse">
            <a:avLst/>
          </a:prstGeom>
          <a:solidFill>
            <a:schemeClr val="bg1"/>
          </a:solidFill>
          <a:ln w="57150">
            <a:solidFill>
              <a:srgbClr val="00438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68556CEC-0E3F-0D4D-B73F-CE7FF45BDF64}"/>
              </a:ext>
            </a:extLst>
          </p:cNvPr>
          <p:cNvSpPr txBox="1"/>
          <p:nvPr/>
        </p:nvSpPr>
        <p:spPr>
          <a:xfrm>
            <a:off x="4501027" y="5617729"/>
            <a:ext cx="1503077"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a:solidFill>
                  <a:srgbClr val="00438B"/>
                </a:solidFill>
              </a:rPr>
              <a:t>Organogram </a:t>
            </a:r>
            <a:r>
              <a:rPr lang="en-GB" i="1">
                <a:solidFill>
                  <a:srgbClr val="00438B"/>
                </a:solidFill>
              </a:rPr>
              <a:t>[Aug-26]</a:t>
            </a:r>
          </a:p>
        </p:txBody>
      </p:sp>
      <p:sp>
        <p:nvSpPr>
          <p:cNvPr id="48" name="TextBox 47">
            <a:extLst>
              <a:ext uri="{FF2B5EF4-FFF2-40B4-BE49-F238E27FC236}">
                <a16:creationId xmlns:a16="http://schemas.microsoft.com/office/drawing/2014/main" id="{17B8D86D-503A-037F-E3A7-E8A64A8AE874}"/>
              </a:ext>
            </a:extLst>
          </p:cNvPr>
          <p:cNvSpPr txBox="1"/>
          <p:nvPr/>
        </p:nvSpPr>
        <p:spPr>
          <a:xfrm>
            <a:off x="9993002" y="3861412"/>
            <a:ext cx="2051345"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rgbClr val="873CB6"/>
                </a:solidFill>
              </a:rPr>
              <a:t>Training &amp; CPD Records</a:t>
            </a:r>
          </a:p>
        </p:txBody>
      </p:sp>
      <p:sp>
        <p:nvSpPr>
          <p:cNvPr id="49" name="Oval 48">
            <a:extLst>
              <a:ext uri="{FF2B5EF4-FFF2-40B4-BE49-F238E27FC236}">
                <a16:creationId xmlns:a16="http://schemas.microsoft.com/office/drawing/2014/main" id="{49DA9C32-3187-25AE-E3A7-2A57CF26644E}"/>
              </a:ext>
            </a:extLst>
          </p:cNvPr>
          <p:cNvSpPr/>
          <p:nvPr/>
        </p:nvSpPr>
        <p:spPr>
          <a:xfrm>
            <a:off x="9913444" y="4475260"/>
            <a:ext cx="275306" cy="274484"/>
          </a:xfrm>
          <a:prstGeom prst="ellipse">
            <a:avLst/>
          </a:prstGeom>
          <a:solidFill>
            <a:schemeClr val="bg1"/>
          </a:solidFill>
          <a:ln w="57150">
            <a:solidFill>
              <a:srgbClr val="873C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25C5BAAC-247B-9509-FB04-E57406881672}"/>
              </a:ext>
            </a:extLst>
          </p:cNvPr>
          <p:cNvSpPr txBox="1"/>
          <p:nvPr/>
        </p:nvSpPr>
        <p:spPr>
          <a:xfrm>
            <a:off x="8534051" y="4292563"/>
            <a:ext cx="1456614"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rgbClr val="873CB6"/>
                </a:solidFill>
              </a:rPr>
              <a:t>Expressions of Interest</a:t>
            </a:r>
          </a:p>
        </p:txBody>
      </p:sp>
      <p:sp>
        <p:nvSpPr>
          <p:cNvPr id="51" name="Oval 50">
            <a:extLst>
              <a:ext uri="{FF2B5EF4-FFF2-40B4-BE49-F238E27FC236}">
                <a16:creationId xmlns:a16="http://schemas.microsoft.com/office/drawing/2014/main" id="{9516F97B-6121-EE80-109F-05D11E04CFE6}"/>
              </a:ext>
            </a:extLst>
          </p:cNvPr>
          <p:cNvSpPr/>
          <p:nvPr/>
        </p:nvSpPr>
        <p:spPr>
          <a:xfrm>
            <a:off x="9913444" y="5460284"/>
            <a:ext cx="275306" cy="274484"/>
          </a:xfrm>
          <a:prstGeom prst="ellipse">
            <a:avLst/>
          </a:prstGeom>
          <a:solidFill>
            <a:schemeClr val="bg1"/>
          </a:solidFill>
          <a:ln w="57150">
            <a:solidFill>
              <a:srgbClr val="873CB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4CA09355-DE2D-4C48-0F73-9604572D2444}"/>
              </a:ext>
            </a:extLst>
          </p:cNvPr>
          <p:cNvSpPr txBox="1"/>
          <p:nvPr/>
        </p:nvSpPr>
        <p:spPr>
          <a:xfrm>
            <a:off x="7311547" y="5301520"/>
            <a:ext cx="2906272"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a:solidFill>
                  <a:srgbClr val="873CB6"/>
                </a:solidFill>
              </a:rPr>
              <a:t>Learning Management </a:t>
            </a:r>
            <a:r>
              <a:rPr lang="en-GB" i="1">
                <a:solidFill>
                  <a:srgbClr val="873CB6"/>
                </a:solidFill>
              </a:rPr>
              <a:t>System (LMS) [Jun-26]</a:t>
            </a:r>
          </a:p>
        </p:txBody>
      </p:sp>
      <p:sp>
        <p:nvSpPr>
          <p:cNvPr id="53" name="Oval 52">
            <a:extLst>
              <a:ext uri="{FF2B5EF4-FFF2-40B4-BE49-F238E27FC236}">
                <a16:creationId xmlns:a16="http://schemas.microsoft.com/office/drawing/2014/main" id="{FCE19B43-0980-E376-6B8D-CE26002024F6}"/>
              </a:ext>
            </a:extLst>
          </p:cNvPr>
          <p:cNvSpPr/>
          <p:nvPr/>
        </p:nvSpPr>
        <p:spPr>
          <a:xfrm>
            <a:off x="9913444" y="4958481"/>
            <a:ext cx="275306" cy="274484"/>
          </a:xfrm>
          <a:prstGeom prst="ellipse">
            <a:avLst/>
          </a:prstGeom>
          <a:solidFill>
            <a:schemeClr val="bg1"/>
          </a:solidFill>
          <a:ln w="57150">
            <a:solidFill>
              <a:srgbClr val="873C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E5BD022A-ABCA-E583-00E8-8561B2F0A295}"/>
              </a:ext>
            </a:extLst>
          </p:cNvPr>
          <p:cNvSpPr txBox="1"/>
          <p:nvPr/>
        </p:nvSpPr>
        <p:spPr>
          <a:xfrm>
            <a:off x="10178856" y="4790682"/>
            <a:ext cx="1456614"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solidFill>
                  <a:srgbClr val="873CB6"/>
                </a:solidFill>
              </a:rPr>
              <a:t>Competency Frameworks</a:t>
            </a:r>
          </a:p>
        </p:txBody>
      </p:sp>
      <p:sp>
        <p:nvSpPr>
          <p:cNvPr id="55" name="Oval 54">
            <a:extLst>
              <a:ext uri="{FF2B5EF4-FFF2-40B4-BE49-F238E27FC236}">
                <a16:creationId xmlns:a16="http://schemas.microsoft.com/office/drawing/2014/main" id="{398F1514-0245-C629-C293-F34A900CFDA4}"/>
              </a:ext>
            </a:extLst>
          </p:cNvPr>
          <p:cNvSpPr/>
          <p:nvPr/>
        </p:nvSpPr>
        <p:spPr>
          <a:xfrm>
            <a:off x="9913444" y="6501065"/>
            <a:ext cx="275306" cy="274484"/>
          </a:xfrm>
          <a:prstGeom prst="ellipse">
            <a:avLst/>
          </a:prstGeom>
          <a:solidFill>
            <a:schemeClr val="bg1"/>
          </a:solidFill>
          <a:ln w="57150">
            <a:solidFill>
              <a:srgbClr val="873CB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B5BEDCD4-FE90-E55C-BA39-130AC55EB0C5}"/>
              </a:ext>
            </a:extLst>
          </p:cNvPr>
          <p:cNvSpPr/>
          <p:nvPr/>
        </p:nvSpPr>
        <p:spPr>
          <a:xfrm>
            <a:off x="9913443" y="5962090"/>
            <a:ext cx="275306" cy="274484"/>
          </a:xfrm>
          <a:prstGeom prst="ellipse">
            <a:avLst/>
          </a:prstGeom>
          <a:solidFill>
            <a:schemeClr val="bg1"/>
          </a:solidFill>
          <a:ln w="57150">
            <a:solidFill>
              <a:srgbClr val="873CB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A99A6E35-E462-C6A5-E39F-B685473198EC}"/>
              </a:ext>
            </a:extLst>
          </p:cNvPr>
          <p:cNvSpPr txBox="1"/>
          <p:nvPr/>
        </p:nvSpPr>
        <p:spPr>
          <a:xfrm>
            <a:off x="9993002" y="5766412"/>
            <a:ext cx="2191916" cy="65842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a:solidFill>
                  <a:srgbClr val="873CB6"/>
                </a:solidFill>
              </a:rPr>
              <a:t>Career Pathways </a:t>
            </a:r>
            <a:r>
              <a:rPr lang="en-GB" i="1">
                <a:solidFill>
                  <a:srgbClr val="873CB6"/>
                </a:solidFill>
              </a:rPr>
              <a:t>[Jul-26]</a:t>
            </a:r>
            <a:endParaRPr lang="en-US"/>
          </a:p>
        </p:txBody>
      </p:sp>
      <p:sp>
        <p:nvSpPr>
          <p:cNvPr id="59" name="TextBox 58">
            <a:extLst>
              <a:ext uri="{FF2B5EF4-FFF2-40B4-BE49-F238E27FC236}">
                <a16:creationId xmlns:a16="http://schemas.microsoft.com/office/drawing/2014/main" id="{7523C44C-1BD1-26F9-CB42-E32B6CDB72B0}"/>
              </a:ext>
            </a:extLst>
          </p:cNvPr>
          <p:cNvSpPr txBox="1"/>
          <p:nvPr/>
        </p:nvSpPr>
        <p:spPr>
          <a:xfrm>
            <a:off x="7855685" y="6221753"/>
            <a:ext cx="2227906"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a:solidFill>
                  <a:srgbClr val="873CB6"/>
                </a:solidFill>
              </a:rPr>
              <a:t>Talent </a:t>
            </a:r>
            <a:r>
              <a:rPr lang="en-GB" i="1" dirty="0" err="1">
                <a:solidFill>
                  <a:srgbClr val="873CB6"/>
                </a:solidFill>
              </a:rPr>
              <a:t>ConneXions</a:t>
            </a:r>
            <a:r>
              <a:rPr lang="en-GB" i="1" dirty="0">
                <a:solidFill>
                  <a:srgbClr val="873CB6"/>
                </a:solidFill>
              </a:rPr>
              <a:t> [Sep-26]</a:t>
            </a:r>
          </a:p>
        </p:txBody>
      </p:sp>
      <p:pic>
        <p:nvPicPr>
          <p:cNvPr id="7" name="Picture 6" descr="Vacancies – The Cam Academy Trust">
            <a:extLst>
              <a:ext uri="{FF2B5EF4-FFF2-40B4-BE49-F238E27FC236}">
                <a16:creationId xmlns:a16="http://schemas.microsoft.com/office/drawing/2014/main" id="{55BA173E-C67F-053A-7C11-D0180C360F5C}"/>
              </a:ext>
            </a:extLst>
          </p:cNvPr>
          <p:cNvPicPr>
            <a:picLocks noChangeAspect="1"/>
          </p:cNvPicPr>
          <p:nvPr/>
        </p:nvPicPr>
        <p:blipFill>
          <a:blip r:embed="rId2"/>
          <a:stretch>
            <a:fillRect/>
          </a:stretch>
        </p:blipFill>
        <p:spPr>
          <a:xfrm>
            <a:off x="-2645" y="7939"/>
            <a:ext cx="534460" cy="502708"/>
          </a:xfrm>
          <a:prstGeom prst="rect">
            <a:avLst/>
          </a:prstGeom>
        </p:spPr>
      </p:pic>
      <p:pic>
        <p:nvPicPr>
          <p:cNvPr id="12" name="Picture 11" descr="Blue text on a white background&#10;&#10;AI-generated content may be incorrect.">
            <a:extLst>
              <a:ext uri="{FF2B5EF4-FFF2-40B4-BE49-F238E27FC236}">
                <a16:creationId xmlns:a16="http://schemas.microsoft.com/office/drawing/2014/main" id="{298A8310-167E-A848-D562-4FF8CACD511D}"/>
              </a:ext>
            </a:extLst>
          </p:cNvPr>
          <p:cNvPicPr>
            <a:picLocks noChangeAspect="1"/>
          </p:cNvPicPr>
          <p:nvPr/>
        </p:nvPicPr>
        <p:blipFill>
          <a:blip r:embed="rId3"/>
          <a:stretch>
            <a:fillRect/>
          </a:stretch>
        </p:blipFill>
        <p:spPr>
          <a:xfrm>
            <a:off x="611188" y="11113"/>
            <a:ext cx="1698625" cy="496359"/>
          </a:xfrm>
          <a:prstGeom prst="rect">
            <a:avLst/>
          </a:prstGeom>
        </p:spPr>
      </p:pic>
    </p:spTree>
    <p:extLst>
      <p:ext uri="{BB962C8B-B14F-4D97-AF65-F5344CB8AC3E}">
        <p14:creationId xmlns:p14="http://schemas.microsoft.com/office/powerpoint/2010/main" val="3788460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een and red gradient&#10;&#10;AI-generated content may be incorrect.">
            <a:extLst>
              <a:ext uri="{FF2B5EF4-FFF2-40B4-BE49-F238E27FC236}">
                <a16:creationId xmlns:a16="http://schemas.microsoft.com/office/drawing/2014/main" id="{FEAAD11A-B118-7575-47D4-E0B8AEB762CA}"/>
              </a:ext>
            </a:extLst>
          </p:cNvPr>
          <p:cNvPicPr>
            <a:picLocks noChangeAspect="1"/>
          </p:cNvPicPr>
          <p:nvPr/>
        </p:nvPicPr>
        <p:blipFill>
          <a:blip r:embed="rId2"/>
          <a:stretch>
            <a:fillRect/>
          </a:stretch>
        </p:blipFill>
        <p:spPr>
          <a:xfrm>
            <a:off x="5318164" y="500543"/>
            <a:ext cx="6873836" cy="6066046"/>
          </a:xfrm>
          <a:prstGeom prst="rect">
            <a:avLst/>
          </a:prstGeom>
        </p:spPr>
      </p:pic>
      <p:sp>
        <p:nvSpPr>
          <p:cNvPr id="6" name="TextBox 5">
            <a:extLst>
              <a:ext uri="{FF2B5EF4-FFF2-40B4-BE49-F238E27FC236}">
                <a16:creationId xmlns:a16="http://schemas.microsoft.com/office/drawing/2014/main" id="{A81A5ECB-FB09-CF35-FCFE-BB0BC92FB6D0}"/>
              </a:ext>
            </a:extLst>
          </p:cNvPr>
          <p:cNvSpPr txBox="1"/>
          <p:nvPr/>
        </p:nvSpPr>
        <p:spPr>
          <a:xfrm>
            <a:off x="80151" y="1955654"/>
            <a:ext cx="5165160" cy="338554"/>
          </a:xfrm>
          <a:prstGeom prst="rect">
            <a:avLst/>
          </a:prstGeom>
          <a:noFill/>
        </p:spPr>
        <p:txBody>
          <a:bodyPr wrap="square" rtlCol="0">
            <a:spAutoFit/>
          </a:bodyPr>
          <a:lstStyle/>
          <a:p>
            <a:r>
              <a:rPr lang="en-GB" sz="1600" kern="100">
                <a:latin typeface="+mj-lt"/>
                <a:ea typeface="Calibri" panose="020F0502020204030204" pitchFamily="34" charset="0"/>
                <a:cs typeface="Times New Roman" panose="02020603050405020304" pitchFamily="18" charset="0"/>
              </a:rPr>
              <a:t>There are 3 Steps to the appraisal process:</a:t>
            </a:r>
          </a:p>
        </p:txBody>
      </p:sp>
      <p:sp>
        <p:nvSpPr>
          <p:cNvPr id="10" name="TextBox 9">
            <a:extLst>
              <a:ext uri="{FF2B5EF4-FFF2-40B4-BE49-F238E27FC236}">
                <a16:creationId xmlns:a16="http://schemas.microsoft.com/office/drawing/2014/main" id="{4ED28E3F-948F-B7B3-B7EE-F9BFAE45B16E}"/>
              </a:ext>
            </a:extLst>
          </p:cNvPr>
          <p:cNvSpPr txBox="1"/>
          <p:nvPr/>
        </p:nvSpPr>
        <p:spPr>
          <a:xfrm>
            <a:off x="120072" y="526041"/>
            <a:ext cx="4144954" cy="400110"/>
          </a:xfrm>
          <a:prstGeom prst="rect">
            <a:avLst/>
          </a:prstGeom>
          <a:noFill/>
        </p:spPr>
        <p:txBody>
          <a:bodyPr wrap="square" lIns="91440" tIns="45720" rIns="91440" bIns="45720" rtlCol="0" anchor="t">
            <a:spAutoFit/>
          </a:bodyPr>
          <a:lstStyle/>
          <a:p>
            <a:r>
              <a:rPr lang="en-GB" sz="2000" b="1" kern="100">
                <a:latin typeface="+mj-lt"/>
                <a:ea typeface="Calibri"/>
                <a:cs typeface="Times New Roman"/>
              </a:rPr>
              <a:t>Our concept and approach</a:t>
            </a:r>
            <a:endParaRPr lang="en-GB" sz="2000" b="1" kern="100">
              <a:effectLst/>
              <a:latin typeface="+mj-lt"/>
              <a:ea typeface="Calibri"/>
              <a:cs typeface="Times New Roman"/>
            </a:endParaRPr>
          </a:p>
        </p:txBody>
      </p:sp>
      <p:sp>
        <p:nvSpPr>
          <p:cNvPr id="12" name="TextBox 11">
            <a:extLst>
              <a:ext uri="{FF2B5EF4-FFF2-40B4-BE49-F238E27FC236}">
                <a16:creationId xmlns:a16="http://schemas.microsoft.com/office/drawing/2014/main" id="{340DD6C3-D630-F9D9-4405-3F65D8960BB3}"/>
              </a:ext>
            </a:extLst>
          </p:cNvPr>
          <p:cNvSpPr txBox="1"/>
          <p:nvPr/>
        </p:nvSpPr>
        <p:spPr>
          <a:xfrm>
            <a:off x="88696" y="1269138"/>
            <a:ext cx="5165160" cy="338554"/>
          </a:xfrm>
          <a:prstGeom prst="rect">
            <a:avLst/>
          </a:prstGeom>
          <a:noFill/>
        </p:spPr>
        <p:txBody>
          <a:bodyPr wrap="square" rtlCol="0">
            <a:spAutoFit/>
          </a:bodyPr>
          <a:lstStyle/>
          <a:p>
            <a:pPr marL="285750" indent="-285750">
              <a:buFont typeface="Arial" panose="020B0604020202020204" pitchFamily="34" charset="0"/>
              <a:buChar char="•"/>
            </a:pPr>
            <a:r>
              <a:rPr lang="en-GB" sz="1600" b="1" kern="100">
                <a:solidFill>
                  <a:srgbClr val="3F7379"/>
                </a:solidFill>
                <a:latin typeface="+mj-lt"/>
                <a:ea typeface="Calibri" panose="020F0502020204030204" pitchFamily="34" charset="0"/>
                <a:cs typeface="Times New Roman" panose="02020603050405020304" pitchFamily="18" charset="0"/>
              </a:rPr>
              <a:t>performance axis (Y-axis)</a:t>
            </a:r>
            <a:r>
              <a:rPr lang="en-GB" sz="1600" kern="100">
                <a:latin typeface="+mj-lt"/>
                <a:ea typeface="Calibri" panose="020F0502020204030204" pitchFamily="34" charset="0"/>
                <a:cs typeface="Times New Roman" panose="02020603050405020304" pitchFamily="18" charset="0"/>
              </a:rPr>
              <a:t>; </a:t>
            </a:r>
            <a:r>
              <a:rPr lang="en-GB" sz="1600" i="1" kern="100">
                <a:latin typeface="+mj-lt"/>
                <a:ea typeface="Calibri" panose="020F0502020204030204" pitchFamily="34" charset="0"/>
                <a:cs typeface="Times New Roman" panose="02020603050405020304" pitchFamily="18" charset="0"/>
              </a:rPr>
              <a:t>what people are doing</a:t>
            </a:r>
          </a:p>
        </p:txBody>
      </p:sp>
      <p:sp>
        <p:nvSpPr>
          <p:cNvPr id="13" name="TextBox 12">
            <a:extLst>
              <a:ext uri="{FF2B5EF4-FFF2-40B4-BE49-F238E27FC236}">
                <a16:creationId xmlns:a16="http://schemas.microsoft.com/office/drawing/2014/main" id="{431BBCFD-F4E3-34AE-DCD3-95E8F6631CC1}"/>
              </a:ext>
            </a:extLst>
          </p:cNvPr>
          <p:cNvSpPr txBox="1"/>
          <p:nvPr/>
        </p:nvSpPr>
        <p:spPr>
          <a:xfrm>
            <a:off x="120072" y="1607692"/>
            <a:ext cx="4997403" cy="338554"/>
          </a:xfrm>
          <a:prstGeom prst="rect">
            <a:avLst/>
          </a:prstGeom>
          <a:noFill/>
        </p:spPr>
        <p:txBody>
          <a:bodyPr wrap="square" rtlCol="0">
            <a:spAutoFit/>
          </a:bodyPr>
          <a:lstStyle/>
          <a:p>
            <a:pPr marL="285750" indent="-285750">
              <a:buFont typeface="Arial" panose="020B0604020202020204" pitchFamily="34" charset="0"/>
              <a:buChar char="•"/>
            </a:pPr>
            <a:r>
              <a:rPr lang="en-GB" sz="1600" b="1" kern="100">
                <a:solidFill>
                  <a:srgbClr val="E97132"/>
                </a:solidFill>
                <a:latin typeface="+mj-lt"/>
                <a:ea typeface="Calibri" panose="020F0502020204030204" pitchFamily="34" charset="0"/>
                <a:cs typeface="Times New Roman" panose="02020603050405020304" pitchFamily="18" charset="0"/>
              </a:rPr>
              <a:t>behaviours axis (X-axis)</a:t>
            </a:r>
            <a:r>
              <a:rPr lang="en-GB" sz="1600" i="1" kern="100">
                <a:latin typeface="+mj-lt"/>
                <a:ea typeface="Calibri" panose="020F0502020204030204" pitchFamily="34" charset="0"/>
                <a:cs typeface="Times New Roman" panose="02020603050405020304" pitchFamily="18" charset="0"/>
              </a:rPr>
              <a:t>; how they are doing it</a:t>
            </a:r>
          </a:p>
        </p:txBody>
      </p:sp>
      <p:sp>
        <p:nvSpPr>
          <p:cNvPr id="4" name="Text Box 2">
            <a:extLst>
              <a:ext uri="{FF2B5EF4-FFF2-40B4-BE49-F238E27FC236}">
                <a16:creationId xmlns:a16="http://schemas.microsoft.com/office/drawing/2014/main" id="{EC1F84EC-A2F6-43AE-14ED-A338BE004D75}"/>
              </a:ext>
            </a:extLst>
          </p:cNvPr>
          <p:cNvSpPr txBox="1">
            <a:spLocks noChangeArrowheads="1"/>
          </p:cNvSpPr>
          <p:nvPr/>
        </p:nvSpPr>
        <p:spPr bwMode="auto">
          <a:xfrm>
            <a:off x="9210167" y="2118799"/>
            <a:ext cx="1050290" cy="45402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buNone/>
            </a:pPr>
            <a:r>
              <a:rPr lang="en-GB" sz="1600" kern="100">
                <a:solidFill>
                  <a:srgbClr val="00AFEF"/>
                </a:solidFill>
                <a:effectLst/>
                <a:latin typeface="Arial" panose="020B0604020202020204" pitchFamily="34" charset="0"/>
                <a:ea typeface="Calibri" panose="020F0502020204030204" pitchFamily="34" charset="0"/>
                <a:cs typeface="Times New Roman" panose="02020603050405020304" pitchFamily="18" charset="0"/>
              </a:rPr>
              <a:t>1</a:t>
            </a:r>
            <a:r>
              <a:rPr lang="en-GB" sz="1600" kern="100" baseline="30000">
                <a:solidFill>
                  <a:srgbClr val="00AFEF"/>
                </a:solidFill>
                <a:effectLst/>
                <a:latin typeface="Arial" panose="020B0604020202020204" pitchFamily="34" charset="0"/>
                <a:ea typeface="Calibri" panose="020F0502020204030204" pitchFamily="34" charset="0"/>
                <a:cs typeface="Times New Roman" panose="02020603050405020304" pitchFamily="18" charset="0"/>
              </a:rPr>
              <a:t>st</a:t>
            </a:r>
            <a:r>
              <a:rPr lang="en-GB" sz="1600" kern="100">
                <a:solidFill>
                  <a:srgbClr val="00AFEF"/>
                </a:solidFill>
                <a:effectLst/>
                <a:latin typeface="Arial" panose="020B0604020202020204" pitchFamily="34" charset="0"/>
                <a:ea typeface="Calibri" panose="020F0502020204030204" pitchFamily="34" charset="0"/>
                <a:cs typeface="Times New Roman" panose="02020603050405020304" pitchFamily="18" charset="0"/>
              </a:rPr>
              <a:t> Step</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a:extLst>
              <a:ext uri="{FF2B5EF4-FFF2-40B4-BE49-F238E27FC236}">
                <a16:creationId xmlns:a16="http://schemas.microsoft.com/office/drawing/2014/main" id="{9CDB1603-CB4D-AF80-1F08-A3AD1A9B3B3C}"/>
              </a:ext>
            </a:extLst>
          </p:cNvPr>
          <p:cNvSpPr txBox="1">
            <a:spLocks noChangeArrowheads="1"/>
          </p:cNvSpPr>
          <p:nvPr/>
        </p:nvSpPr>
        <p:spPr bwMode="auto">
          <a:xfrm>
            <a:off x="11198772" y="1664774"/>
            <a:ext cx="1026160" cy="45402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buNone/>
            </a:pPr>
            <a:r>
              <a:rPr lang="en-GB" sz="1600" kern="100">
                <a:solidFill>
                  <a:srgbClr val="6F2F9F"/>
                </a:solidFill>
                <a:effectLst/>
                <a:latin typeface="Arial" panose="020B0604020202020204" pitchFamily="34" charset="0"/>
                <a:ea typeface="Calibri" panose="020F0502020204030204" pitchFamily="34" charset="0"/>
                <a:cs typeface="Times New Roman" panose="02020603050405020304" pitchFamily="18" charset="0"/>
              </a:rPr>
              <a:t>3</a:t>
            </a:r>
            <a:r>
              <a:rPr lang="en-GB" sz="1600" kern="100" baseline="30000">
                <a:solidFill>
                  <a:srgbClr val="6F2F9F"/>
                </a:solidFill>
                <a:effectLst/>
                <a:latin typeface="Arial" panose="020B0604020202020204" pitchFamily="34" charset="0"/>
                <a:ea typeface="Calibri" panose="020F0502020204030204" pitchFamily="34" charset="0"/>
                <a:cs typeface="Times New Roman" panose="02020603050405020304" pitchFamily="18" charset="0"/>
              </a:rPr>
              <a:t>rd</a:t>
            </a:r>
            <a:r>
              <a:rPr lang="en-GB" sz="1600" kern="100">
                <a:solidFill>
                  <a:srgbClr val="6F2F9F"/>
                </a:solidFill>
                <a:effectLst/>
                <a:latin typeface="Arial" panose="020B0604020202020204" pitchFamily="34" charset="0"/>
                <a:ea typeface="Calibri" panose="020F0502020204030204" pitchFamily="34" charset="0"/>
                <a:cs typeface="Times New Roman" panose="02020603050405020304" pitchFamily="18" charset="0"/>
              </a:rPr>
              <a:t> Step</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B8EFF998-66DA-0418-72C0-9061212CED36}"/>
              </a:ext>
            </a:extLst>
          </p:cNvPr>
          <p:cNvSpPr txBox="1">
            <a:spLocks noChangeArrowheads="1"/>
          </p:cNvSpPr>
          <p:nvPr/>
        </p:nvSpPr>
        <p:spPr bwMode="auto">
          <a:xfrm>
            <a:off x="10135997" y="2902321"/>
            <a:ext cx="1118870" cy="45402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buNone/>
            </a:pPr>
            <a:r>
              <a:rPr lang="en-GB" sz="1600" kern="100">
                <a:solidFill>
                  <a:srgbClr val="006FC0"/>
                </a:solidFill>
                <a:effectLst/>
                <a:latin typeface="Arial" panose="020B0604020202020204" pitchFamily="34" charset="0"/>
                <a:ea typeface="Calibri" panose="020F0502020204030204" pitchFamily="34" charset="0"/>
                <a:cs typeface="Times New Roman" panose="02020603050405020304" pitchFamily="18" charset="0"/>
              </a:rPr>
              <a:t>2</a:t>
            </a:r>
            <a:r>
              <a:rPr lang="en-GB" sz="1600" kern="100" baseline="30000">
                <a:solidFill>
                  <a:srgbClr val="006FC0"/>
                </a:solidFill>
                <a:effectLst/>
                <a:latin typeface="Arial" panose="020B0604020202020204" pitchFamily="34" charset="0"/>
                <a:ea typeface="Calibri" panose="020F0502020204030204" pitchFamily="34" charset="0"/>
                <a:cs typeface="Times New Roman" panose="02020603050405020304" pitchFamily="18" charset="0"/>
              </a:rPr>
              <a:t>nd</a:t>
            </a:r>
            <a:r>
              <a:rPr lang="en-GB" sz="1600" kern="100">
                <a:solidFill>
                  <a:srgbClr val="006FC0"/>
                </a:solidFill>
                <a:effectLst/>
                <a:latin typeface="Arial" panose="020B0604020202020204" pitchFamily="34" charset="0"/>
                <a:ea typeface="Calibri" panose="020F0502020204030204" pitchFamily="34" charset="0"/>
                <a:cs typeface="Times New Roman" panose="02020603050405020304" pitchFamily="18" charset="0"/>
              </a:rPr>
              <a:t> Step</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B49820EF-1E2C-AF08-2C46-2DB791B67C5C}"/>
              </a:ext>
            </a:extLst>
          </p:cNvPr>
          <p:cNvSpPr txBox="1"/>
          <p:nvPr/>
        </p:nvSpPr>
        <p:spPr>
          <a:xfrm>
            <a:off x="88696" y="930584"/>
            <a:ext cx="5165160" cy="338554"/>
          </a:xfrm>
          <a:prstGeom prst="rect">
            <a:avLst/>
          </a:prstGeom>
          <a:noFill/>
        </p:spPr>
        <p:txBody>
          <a:bodyPr wrap="square" lIns="91440" tIns="45720" rIns="91440" bIns="45720" rtlCol="0" anchor="t">
            <a:spAutoFit/>
          </a:bodyPr>
          <a:lstStyle/>
          <a:p>
            <a:r>
              <a:rPr lang="en-GB" sz="1600" kern="100">
                <a:latin typeface="+mj-lt"/>
                <a:ea typeface="Calibri"/>
                <a:cs typeface="Times New Roman"/>
              </a:rPr>
              <a:t>Our approach consider two specific aspects:</a:t>
            </a:r>
          </a:p>
        </p:txBody>
      </p:sp>
      <p:pic>
        <p:nvPicPr>
          <p:cNvPr id="20" name="Picture 19" descr="A blue ball with black text&#10;&#10;AI-generated content may be incorrect.">
            <a:extLst>
              <a:ext uri="{FF2B5EF4-FFF2-40B4-BE49-F238E27FC236}">
                <a16:creationId xmlns:a16="http://schemas.microsoft.com/office/drawing/2014/main" id="{DB28370B-6CF1-A960-12F5-E50A037A2A33}"/>
              </a:ext>
            </a:extLst>
          </p:cNvPr>
          <p:cNvPicPr>
            <a:picLocks noChangeAspect="1"/>
          </p:cNvPicPr>
          <p:nvPr/>
        </p:nvPicPr>
        <p:blipFill>
          <a:blip r:embed="rId3"/>
          <a:stretch>
            <a:fillRect/>
          </a:stretch>
        </p:blipFill>
        <p:spPr>
          <a:xfrm>
            <a:off x="9325758" y="2397750"/>
            <a:ext cx="777307" cy="731583"/>
          </a:xfrm>
          <a:prstGeom prst="rect">
            <a:avLst/>
          </a:prstGeom>
        </p:spPr>
      </p:pic>
      <p:pic>
        <p:nvPicPr>
          <p:cNvPr id="22" name="Picture 21" descr="A blue ball with black text&#10;&#10;AI-generated content may be incorrect.">
            <a:extLst>
              <a:ext uri="{FF2B5EF4-FFF2-40B4-BE49-F238E27FC236}">
                <a16:creationId xmlns:a16="http://schemas.microsoft.com/office/drawing/2014/main" id="{DE83F2D3-FEA8-96B8-69D8-CA325CEAAA0C}"/>
              </a:ext>
            </a:extLst>
          </p:cNvPr>
          <p:cNvPicPr>
            <a:picLocks noChangeAspect="1"/>
          </p:cNvPicPr>
          <p:nvPr/>
        </p:nvPicPr>
        <p:blipFill>
          <a:blip r:embed="rId4"/>
          <a:stretch>
            <a:fillRect/>
          </a:stretch>
        </p:blipFill>
        <p:spPr>
          <a:xfrm>
            <a:off x="10275697" y="3172968"/>
            <a:ext cx="708721" cy="708721"/>
          </a:xfrm>
          <a:prstGeom prst="rect">
            <a:avLst/>
          </a:prstGeom>
        </p:spPr>
      </p:pic>
      <p:pic>
        <p:nvPicPr>
          <p:cNvPr id="24" name="Picture 23" descr="A purple ball with black text&#10;&#10;AI-generated content may be incorrect.">
            <a:extLst>
              <a:ext uri="{FF2B5EF4-FFF2-40B4-BE49-F238E27FC236}">
                <a16:creationId xmlns:a16="http://schemas.microsoft.com/office/drawing/2014/main" id="{4EB12CCD-B1AC-FF72-0A35-CE6118CE8B09}"/>
              </a:ext>
            </a:extLst>
          </p:cNvPr>
          <p:cNvPicPr>
            <a:picLocks noChangeAspect="1"/>
          </p:cNvPicPr>
          <p:nvPr/>
        </p:nvPicPr>
        <p:blipFill>
          <a:blip r:embed="rId5"/>
          <a:stretch>
            <a:fillRect/>
          </a:stretch>
        </p:blipFill>
        <p:spPr>
          <a:xfrm>
            <a:off x="11318876" y="1990044"/>
            <a:ext cx="632515" cy="815411"/>
          </a:xfrm>
          <a:prstGeom prst="rect">
            <a:avLst/>
          </a:prstGeom>
        </p:spPr>
      </p:pic>
      <p:sp>
        <p:nvSpPr>
          <p:cNvPr id="25" name="TextBox 24">
            <a:extLst>
              <a:ext uri="{FF2B5EF4-FFF2-40B4-BE49-F238E27FC236}">
                <a16:creationId xmlns:a16="http://schemas.microsoft.com/office/drawing/2014/main" id="{4C440990-3402-7B0C-2FE8-6046BB3673C6}"/>
              </a:ext>
            </a:extLst>
          </p:cNvPr>
          <p:cNvSpPr txBox="1"/>
          <p:nvPr/>
        </p:nvSpPr>
        <p:spPr>
          <a:xfrm>
            <a:off x="116578" y="3159741"/>
            <a:ext cx="4738886" cy="1077218"/>
          </a:xfrm>
          <a:prstGeom prst="rect">
            <a:avLst/>
          </a:prstGeom>
          <a:noFill/>
        </p:spPr>
        <p:txBody>
          <a:bodyPr wrap="square" rtlCol="0">
            <a:spAutoFit/>
          </a:bodyPr>
          <a:lstStyle/>
          <a:p>
            <a:r>
              <a:rPr lang="en-US" sz="1600">
                <a:solidFill>
                  <a:srgbClr val="0070C0"/>
                </a:solidFill>
              </a:rPr>
              <a:t>2</a:t>
            </a:r>
            <a:r>
              <a:rPr lang="en-US" sz="1600" baseline="30000">
                <a:solidFill>
                  <a:srgbClr val="0070C0"/>
                </a:solidFill>
              </a:rPr>
              <a:t>nd</a:t>
            </a:r>
            <a:r>
              <a:rPr lang="en-US" sz="1600">
                <a:solidFill>
                  <a:srgbClr val="0070C0"/>
                </a:solidFill>
              </a:rPr>
              <a:t> Step – The appraiser places where they think the appraisee is on the map. Both discuss the gap in terms of both performance and/or behaviours and then explore this. </a:t>
            </a:r>
            <a:endParaRPr lang="en-GB" sz="1600">
              <a:solidFill>
                <a:srgbClr val="0070C0"/>
              </a:solidFill>
            </a:endParaRPr>
          </a:p>
        </p:txBody>
      </p:sp>
      <p:sp>
        <p:nvSpPr>
          <p:cNvPr id="26" name="TextBox 25">
            <a:extLst>
              <a:ext uri="{FF2B5EF4-FFF2-40B4-BE49-F238E27FC236}">
                <a16:creationId xmlns:a16="http://schemas.microsoft.com/office/drawing/2014/main" id="{5C76DECB-6304-19FF-C0EA-B6B6E5784D25}"/>
              </a:ext>
            </a:extLst>
          </p:cNvPr>
          <p:cNvSpPr txBox="1"/>
          <p:nvPr/>
        </p:nvSpPr>
        <p:spPr>
          <a:xfrm>
            <a:off x="136538" y="4286216"/>
            <a:ext cx="4718926" cy="1077218"/>
          </a:xfrm>
          <a:prstGeom prst="rect">
            <a:avLst/>
          </a:prstGeom>
          <a:noFill/>
        </p:spPr>
        <p:txBody>
          <a:bodyPr wrap="square" rtlCol="0">
            <a:spAutoFit/>
          </a:bodyPr>
          <a:lstStyle/>
          <a:p>
            <a:r>
              <a:rPr lang="en-US" sz="1600">
                <a:solidFill>
                  <a:srgbClr val="7030A0"/>
                </a:solidFill>
              </a:rPr>
              <a:t>3rd Step – The appraiser and appraisee jointly agree where they would like the appraisee to be, the goal. Discuss the journey from where they are to where they would like to be. </a:t>
            </a:r>
            <a:endParaRPr lang="en-GB" sz="1600">
              <a:solidFill>
                <a:srgbClr val="7030A0"/>
              </a:solidFill>
            </a:endParaRPr>
          </a:p>
        </p:txBody>
      </p:sp>
      <p:sp>
        <p:nvSpPr>
          <p:cNvPr id="27" name="TextBox 26">
            <a:extLst>
              <a:ext uri="{FF2B5EF4-FFF2-40B4-BE49-F238E27FC236}">
                <a16:creationId xmlns:a16="http://schemas.microsoft.com/office/drawing/2014/main" id="{06B19B39-6E16-6ED6-7332-E28755035E3C}"/>
              </a:ext>
            </a:extLst>
          </p:cNvPr>
          <p:cNvSpPr txBox="1"/>
          <p:nvPr/>
        </p:nvSpPr>
        <p:spPr>
          <a:xfrm>
            <a:off x="116578" y="2306712"/>
            <a:ext cx="4931137" cy="830997"/>
          </a:xfrm>
          <a:prstGeom prst="rect">
            <a:avLst/>
          </a:prstGeom>
          <a:noFill/>
        </p:spPr>
        <p:txBody>
          <a:bodyPr wrap="square" rtlCol="0">
            <a:spAutoFit/>
          </a:bodyPr>
          <a:lstStyle/>
          <a:p>
            <a:r>
              <a:rPr lang="en-US" sz="1600">
                <a:solidFill>
                  <a:srgbClr val="00B0F0"/>
                </a:solidFill>
              </a:rPr>
              <a:t>1</a:t>
            </a:r>
            <a:r>
              <a:rPr lang="en-US" sz="1600" baseline="30000">
                <a:solidFill>
                  <a:srgbClr val="00B0F0"/>
                </a:solidFill>
              </a:rPr>
              <a:t>st</a:t>
            </a:r>
            <a:r>
              <a:rPr lang="en-US" sz="1600">
                <a:solidFill>
                  <a:srgbClr val="00B0F0"/>
                </a:solidFill>
              </a:rPr>
              <a:t> Step – The appraisee places where they think they are on the map and explains their reasoning and how they are currently feeling. </a:t>
            </a:r>
            <a:endParaRPr lang="en-GB" sz="1600">
              <a:solidFill>
                <a:srgbClr val="00B0F0"/>
              </a:solidFill>
            </a:endParaRPr>
          </a:p>
        </p:txBody>
      </p:sp>
      <p:cxnSp>
        <p:nvCxnSpPr>
          <p:cNvPr id="29" name="Straight Arrow Connector 28">
            <a:extLst>
              <a:ext uri="{FF2B5EF4-FFF2-40B4-BE49-F238E27FC236}">
                <a16:creationId xmlns:a16="http://schemas.microsoft.com/office/drawing/2014/main" id="{80A33C8F-72E7-0ED3-AC50-1408D5B3759F}"/>
              </a:ext>
            </a:extLst>
          </p:cNvPr>
          <p:cNvCxnSpPr/>
          <p:nvPr/>
        </p:nvCxnSpPr>
        <p:spPr>
          <a:xfrm>
            <a:off x="5117475" y="914400"/>
            <a:ext cx="0" cy="5084064"/>
          </a:xfrm>
          <a:prstGeom prst="straightConnector1">
            <a:avLst/>
          </a:prstGeom>
          <a:ln w="57150">
            <a:solidFill>
              <a:srgbClr val="3F7379"/>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A570027-0EB8-FA27-5B34-1AF827D51D40}"/>
              </a:ext>
            </a:extLst>
          </p:cNvPr>
          <p:cNvCxnSpPr>
            <a:cxnSpLocks/>
          </p:cNvCxnSpPr>
          <p:nvPr/>
        </p:nvCxnSpPr>
        <p:spPr>
          <a:xfrm flipH="1">
            <a:off x="6676654" y="6672072"/>
            <a:ext cx="5274737" cy="0"/>
          </a:xfrm>
          <a:prstGeom prst="straightConnector1">
            <a:avLst/>
          </a:prstGeom>
          <a:ln w="57150">
            <a:solidFill>
              <a:srgbClr val="E9713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5485A40F-7DD7-6C94-414A-90035EF624F7}"/>
              </a:ext>
            </a:extLst>
          </p:cNvPr>
          <p:cNvCxnSpPr>
            <a:cxnSpLocks/>
          </p:cNvCxnSpPr>
          <p:nvPr/>
        </p:nvCxnSpPr>
        <p:spPr>
          <a:xfrm>
            <a:off x="9852867" y="3067485"/>
            <a:ext cx="549468" cy="454025"/>
          </a:xfrm>
          <a:prstGeom prst="straightConnector1">
            <a:avLst/>
          </a:prstGeom>
          <a:ln w="38100">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6C15691-2BBB-2A49-0363-BDE87DF0E572}"/>
              </a:ext>
            </a:extLst>
          </p:cNvPr>
          <p:cNvCxnSpPr>
            <a:cxnSpLocks/>
          </p:cNvCxnSpPr>
          <p:nvPr/>
        </p:nvCxnSpPr>
        <p:spPr>
          <a:xfrm flipH="1">
            <a:off x="10892801" y="2659834"/>
            <a:ext cx="632515" cy="815411"/>
          </a:xfrm>
          <a:prstGeom prst="straightConnector1">
            <a:avLst/>
          </a:prstGeom>
          <a:ln w="38100">
            <a:solidFill>
              <a:srgbClr val="7030A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9" name="Text Box 2">
            <a:extLst>
              <a:ext uri="{FF2B5EF4-FFF2-40B4-BE49-F238E27FC236}">
                <a16:creationId xmlns:a16="http://schemas.microsoft.com/office/drawing/2014/main" id="{E3CA9DFA-552D-B95F-5576-1B7F6534F58F}"/>
              </a:ext>
            </a:extLst>
          </p:cNvPr>
          <p:cNvSpPr txBox="1">
            <a:spLocks noChangeArrowheads="1"/>
          </p:cNvSpPr>
          <p:nvPr/>
        </p:nvSpPr>
        <p:spPr bwMode="auto">
          <a:xfrm>
            <a:off x="9210167" y="3271284"/>
            <a:ext cx="1118870" cy="60593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buNone/>
            </a:pPr>
            <a:r>
              <a:rPr lang="en-GB" sz="1600" kern="100">
                <a:solidFill>
                  <a:srgbClr val="006FC0"/>
                </a:solidFill>
                <a:effectLst/>
                <a:latin typeface="Arial" panose="020B0604020202020204" pitchFamily="34" charset="0"/>
                <a:ea typeface="Calibri" panose="020F0502020204030204" pitchFamily="34" charset="0"/>
                <a:cs typeface="Times New Roman" panose="02020603050405020304" pitchFamily="18" charset="0"/>
              </a:rPr>
              <a:t>Discuss the gap</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2">
            <a:extLst>
              <a:ext uri="{FF2B5EF4-FFF2-40B4-BE49-F238E27FC236}">
                <a16:creationId xmlns:a16="http://schemas.microsoft.com/office/drawing/2014/main" id="{741A049A-EB8C-5108-9B46-B77674F17413}"/>
              </a:ext>
            </a:extLst>
          </p:cNvPr>
          <p:cNvSpPr txBox="1">
            <a:spLocks noChangeArrowheads="1"/>
          </p:cNvSpPr>
          <p:nvPr/>
        </p:nvSpPr>
        <p:spPr bwMode="auto">
          <a:xfrm>
            <a:off x="11183239" y="3020123"/>
            <a:ext cx="1118870" cy="60593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buNone/>
            </a:pPr>
            <a:r>
              <a:rPr lang="en-GB" sz="1600" kern="100">
                <a:solidFill>
                  <a:srgbClr val="7030A0"/>
                </a:solidFill>
                <a:latin typeface="Arial" panose="020B0604020202020204" pitchFamily="34" charset="0"/>
                <a:ea typeface="Calibri" panose="020F0502020204030204" pitchFamily="34" charset="0"/>
                <a:cs typeface="Times New Roman" panose="02020603050405020304" pitchFamily="18" charset="0"/>
              </a:rPr>
              <a:t>Plan the journey</a:t>
            </a:r>
            <a:endParaRPr lang="en-GB" sz="1100" kern="1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D8401C7-7935-1459-D8EB-56E29D534B63}"/>
              </a:ext>
            </a:extLst>
          </p:cNvPr>
          <p:cNvSpPr txBox="1"/>
          <p:nvPr/>
        </p:nvSpPr>
        <p:spPr>
          <a:xfrm>
            <a:off x="2624939" y="1486"/>
            <a:ext cx="8141109" cy="523220"/>
          </a:xfrm>
          <a:prstGeom prst="rect">
            <a:avLst/>
          </a:prstGeom>
          <a:noFill/>
        </p:spPr>
        <p:txBody>
          <a:bodyPr wrap="square" lIns="91440" tIns="45720" rIns="91440" bIns="45720" rtlCol="0" anchor="t">
            <a:spAutoFit/>
          </a:bodyPr>
          <a:lstStyle/>
          <a:p>
            <a:pPr algn="ctr"/>
            <a:r>
              <a:rPr lang="en-GB" sz="2800" b="1" kern="100">
                <a:solidFill>
                  <a:srgbClr val="00A5D7"/>
                </a:solidFill>
                <a:latin typeface="+mj-lt"/>
                <a:ea typeface="Calibri"/>
                <a:cs typeface="Times New Roman"/>
              </a:rPr>
              <a:t>Appraisals/Professional Growth Meetings</a:t>
            </a:r>
            <a:endParaRPr lang="en-US" sz="1600">
              <a:solidFill>
                <a:srgbClr val="00A5D7"/>
              </a:solidFill>
            </a:endParaRPr>
          </a:p>
        </p:txBody>
      </p:sp>
      <p:sp>
        <p:nvSpPr>
          <p:cNvPr id="15" name="Rectangle: Rounded Corners 14">
            <a:extLst>
              <a:ext uri="{FF2B5EF4-FFF2-40B4-BE49-F238E27FC236}">
                <a16:creationId xmlns:a16="http://schemas.microsoft.com/office/drawing/2014/main" id="{5C4A50E5-7387-40BD-C15F-1EE73E841D4B}"/>
              </a:ext>
            </a:extLst>
          </p:cNvPr>
          <p:cNvSpPr/>
          <p:nvPr/>
        </p:nvSpPr>
        <p:spPr>
          <a:xfrm>
            <a:off x="129821" y="5479429"/>
            <a:ext cx="4717834" cy="1238303"/>
          </a:xfrm>
          <a:prstGeom prst="roundRect">
            <a:avLst/>
          </a:prstGeom>
          <a:solidFill>
            <a:srgbClr val="FFEBEB"/>
          </a:solidFill>
          <a:ln>
            <a:solidFill>
              <a:srgbClr val="FF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6B8297D-3E0B-D353-37E8-BD450F20BF12}"/>
              </a:ext>
            </a:extLst>
          </p:cNvPr>
          <p:cNvSpPr txBox="1"/>
          <p:nvPr/>
        </p:nvSpPr>
        <p:spPr>
          <a:xfrm>
            <a:off x="153745" y="5539754"/>
            <a:ext cx="4709818" cy="1077218"/>
          </a:xfrm>
          <a:prstGeom prst="rect">
            <a:avLst/>
          </a:prstGeom>
          <a:noFill/>
        </p:spPr>
        <p:txBody>
          <a:bodyPr wrap="square" lIns="91440" tIns="45720" rIns="91440" bIns="45720" rtlCol="0" anchor="t">
            <a:spAutoFit/>
          </a:bodyPr>
          <a:lstStyle/>
          <a:p>
            <a:r>
              <a:rPr lang="en-GB" sz="1600" b="1" kern="100" dirty="0">
                <a:latin typeface="+mj-lt"/>
                <a:ea typeface="Calibri"/>
                <a:cs typeface="Times New Roman"/>
              </a:rPr>
              <a:t>Configuration:</a:t>
            </a:r>
            <a:r>
              <a:rPr lang="en-GB" sz="1600" kern="100" dirty="0">
                <a:latin typeface="+mj-lt"/>
                <a:ea typeface="Calibri"/>
                <a:cs typeface="Times New Roman"/>
              </a:rPr>
              <a:t> All terminology on the diagram to the right is configurable, i.e. "Unacceptable conduct" rather than "Poor Demonstrated Behaviours", "Aim" rather than "Goal", these can be </a:t>
            </a:r>
            <a:r>
              <a:rPr lang="en-GB" sz="1600" kern="100">
                <a:latin typeface="+mj-lt"/>
                <a:ea typeface="Calibri"/>
                <a:cs typeface="Times New Roman"/>
              </a:rPr>
              <a:t>tailored</a:t>
            </a:r>
            <a:r>
              <a:rPr lang="en-GB" sz="1600" kern="100" dirty="0">
                <a:latin typeface="+mj-lt"/>
                <a:ea typeface="Calibri"/>
                <a:cs typeface="Times New Roman"/>
              </a:rPr>
              <a:t> as desired.</a:t>
            </a:r>
          </a:p>
        </p:txBody>
      </p:sp>
      <p:pic>
        <p:nvPicPr>
          <p:cNvPr id="3" name="Picture 2" descr="Vacancies – The Cam Academy Trust">
            <a:extLst>
              <a:ext uri="{FF2B5EF4-FFF2-40B4-BE49-F238E27FC236}">
                <a16:creationId xmlns:a16="http://schemas.microsoft.com/office/drawing/2014/main" id="{4E85B21E-AE5C-F128-66EE-4DFFA565BFAB}"/>
              </a:ext>
            </a:extLst>
          </p:cNvPr>
          <p:cNvPicPr>
            <a:picLocks noChangeAspect="1"/>
          </p:cNvPicPr>
          <p:nvPr/>
        </p:nvPicPr>
        <p:blipFill>
          <a:blip r:embed="rId6"/>
          <a:stretch>
            <a:fillRect/>
          </a:stretch>
        </p:blipFill>
        <p:spPr>
          <a:xfrm>
            <a:off x="-2645" y="7939"/>
            <a:ext cx="534460" cy="502708"/>
          </a:xfrm>
          <a:prstGeom prst="rect">
            <a:avLst/>
          </a:prstGeom>
        </p:spPr>
      </p:pic>
      <p:pic>
        <p:nvPicPr>
          <p:cNvPr id="16" name="Picture 15" descr="Blue text on a white background&#10;&#10;AI-generated content may be incorrect.">
            <a:extLst>
              <a:ext uri="{FF2B5EF4-FFF2-40B4-BE49-F238E27FC236}">
                <a16:creationId xmlns:a16="http://schemas.microsoft.com/office/drawing/2014/main" id="{6E68975B-BC48-91B6-AB5F-C1645E7B16D2}"/>
              </a:ext>
            </a:extLst>
          </p:cNvPr>
          <p:cNvPicPr>
            <a:picLocks noChangeAspect="1"/>
          </p:cNvPicPr>
          <p:nvPr/>
        </p:nvPicPr>
        <p:blipFill>
          <a:blip r:embed="rId7"/>
          <a:stretch>
            <a:fillRect/>
          </a:stretch>
        </p:blipFill>
        <p:spPr>
          <a:xfrm>
            <a:off x="611188" y="11113"/>
            <a:ext cx="1698625" cy="496359"/>
          </a:xfrm>
          <a:prstGeom prst="rect">
            <a:avLst/>
          </a:prstGeom>
        </p:spPr>
      </p:pic>
    </p:spTree>
    <p:extLst>
      <p:ext uri="{BB962C8B-B14F-4D97-AF65-F5344CB8AC3E}">
        <p14:creationId xmlns:p14="http://schemas.microsoft.com/office/powerpoint/2010/main" val="27767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500"/>
                            </p:stCondLst>
                            <p:childTnLst>
                              <p:par>
                                <p:cTn id="69" presetID="1"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par>
                          <p:cTn id="71" fill="hold">
                            <p:stCondLst>
                              <p:cond delay="500"/>
                            </p:stCondLst>
                            <p:childTnLst>
                              <p:par>
                                <p:cTn id="72" presetID="1" presetClass="entr" presetSubtype="0"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6"/>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4" grpId="0"/>
      <p:bldP spid="5" grpId="0"/>
      <p:bldP spid="8" grpId="0"/>
      <p:bldP spid="14" grpId="0"/>
      <p:bldP spid="25" grpId="0"/>
      <p:bldP spid="26" grpId="0"/>
      <p:bldP spid="27" grpId="0"/>
      <p:bldP spid="39" grpId="0"/>
      <p:bldP spid="40" grpId="0"/>
      <p:bldP spid="15"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01D02-C476-4290-8409-FE1B3CB4CA7D}"/>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4F7D1547-9855-0362-F646-40EF5614A05B}"/>
              </a:ext>
            </a:extLst>
          </p:cNvPr>
          <p:cNvSpPr/>
          <p:nvPr/>
        </p:nvSpPr>
        <p:spPr>
          <a:xfrm>
            <a:off x="129821" y="6183702"/>
            <a:ext cx="7465652" cy="614847"/>
          </a:xfrm>
          <a:prstGeom prst="roundRect">
            <a:avLst/>
          </a:prstGeom>
          <a:solidFill>
            <a:srgbClr val="FFEBEB"/>
          </a:solidFill>
          <a:ln>
            <a:solidFill>
              <a:srgbClr val="FF78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9F93E81-42F8-D147-01F7-10705FA91EDB}"/>
              </a:ext>
            </a:extLst>
          </p:cNvPr>
          <p:cNvSpPr txBox="1"/>
          <p:nvPr/>
        </p:nvSpPr>
        <p:spPr>
          <a:xfrm>
            <a:off x="111412" y="466197"/>
            <a:ext cx="7656413" cy="830997"/>
          </a:xfrm>
          <a:prstGeom prst="rect">
            <a:avLst/>
          </a:prstGeom>
          <a:noFill/>
        </p:spPr>
        <p:txBody>
          <a:bodyPr wrap="square" lIns="91440" tIns="45720" rIns="91440" bIns="45720" rtlCol="0" anchor="t">
            <a:spAutoFit/>
          </a:bodyPr>
          <a:lstStyle/>
          <a:p>
            <a:r>
              <a:rPr lang="en-GB" sz="1600" kern="100">
                <a:latin typeface="+mj-lt"/>
                <a:ea typeface="Calibri"/>
                <a:cs typeface="Times New Roman"/>
              </a:rPr>
              <a:t>A subjective or objective approach can be taken when placing the circles. An approach that some trusts have found useful is having </a:t>
            </a:r>
            <a:r>
              <a:rPr lang="en-GB" sz="1600" b="1" kern="100">
                <a:latin typeface="+mj-lt"/>
                <a:ea typeface="Calibri"/>
                <a:cs typeface="Times New Roman"/>
              </a:rPr>
              <a:t>some examples of comments that could be said</a:t>
            </a:r>
            <a:r>
              <a:rPr lang="en-GB" sz="1600" kern="100">
                <a:latin typeface="+mj-lt"/>
                <a:ea typeface="Calibri"/>
                <a:cs typeface="Times New Roman"/>
              </a:rPr>
              <a:t> (but quite clearly not what needs to be said in any or every case) along the two axes:</a:t>
            </a:r>
          </a:p>
        </p:txBody>
      </p:sp>
      <p:pic>
        <p:nvPicPr>
          <p:cNvPr id="7" name="Picture 6">
            <a:extLst>
              <a:ext uri="{FF2B5EF4-FFF2-40B4-BE49-F238E27FC236}">
                <a16:creationId xmlns:a16="http://schemas.microsoft.com/office/drawing/2014/main" id="{7A9FC6E2-7416-431C-96D9-E027739373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1621" y="128315"/>
            <a:ext cx="4221649" cy="6694361"/>
          </a:xfrm>
          <a:prstGeom prst="rect">
            <a:avLst/>
          </a:prstGeom>
          <a:noFill/>
          <a:ln>
            <a:noFill/>
          </a:ln>
        </p:spPr>
      </p:pic>
      <p:pic>
        <p:nvPicPr>
          <p:cNvPr id="9" name="Picture 8">
            <a:extLst>
              <a:ext uri="{FF2B5EF4-FFF2-40B4-BE49-F238E27FC236}">
                <a16:creationId xmlns:a16="http://schemas.microsoft.com/office/drawing/2014/main" id="{4BDC1083-2026-E2D1-BD12-2AADE5955CC1}"/>
              </a:ext>
            </a:extLst>
          </p:cNvPr>
          <p:cNvPicPr>
            <a:picLocks noChangeAspect="1"/>
          </p:cNvPicPr>
          <p:nvPr/>
        </p:nvPicPr>
        <p:blipFill>
          <a:blip r:embed="rId3"/>
          <a:stretch>
            <a:fillRect/>
          </a:stretch>
        </p:blipFill>
        <p:spPr>
          <a:xfrm>
            <a:off x="198611" y="1994800"/>
            <a:ext cx="6860558" cy="4138762"/>
          </a:xfrm>
          <a:prstGeom prst="rect">
            <a:avLst/>
          </a:prstGeom>
        </p:spPr>
      </p:pic>
      <p:sp>
        <p:nvSpPr>
          <p:cNvPr id="10" name="TextBox 9">
            <a:extLst>
              <a:ext uri="{FF2B5EF4-FFF2-40B4-BE49-F238E27FC236}">
                <a16:creationId xmlns:a16="http://schemas.microsoft.com/office/drawing/2014/main" id="{777223F1-2D42-A0E2-667C-BCE2D427F78C}"/>
              </a:ext>
            </a:extLst>
          </p:cNvPr>
          <p:cNvSpPr txBox="1"/>
          <p:nvPr/>
        </p:nvSpPr>
        <p:spPr>
          <a:xfrm>
            <a:off x="2417617" y="65067"/>
            <a:ext cx="7146490" cy="400110"/>
          </a:xfrm>
          <a:prstGeom prst="rect">
            <a:avLst/>
          </a:prstGeom>
          <a:noFill/>
        </p:spPr>
        <p:txBody>
          <a:bodyPr wrap="square" lIns="91440" tIns="45720" rIns="91440" bIns="45720" rtlCol="0" anchor="t">
            <a:spAutoFit/>
          </a:bodyPr>
          <a:lstStyle/>
          <a:p>
            <a:r>
              <a:rPr lang="en-GB" sz="2000" b="1" kern="100">
                <a:latin typeface="+mj-lt"/>
                <a:ea typeface="Calibri"/>
                <a:cs typeface="Times New Roman"/>
              </a:rPr>
              <a:t>Guidance on Marker Placement</a:t>
            </a:r>
            <a:endParaRPr lang="en-GB" sz="2000" b="1" kern="100">
              <a:effectLst/>
              <a:latin typeface="+mj-lt"/>
              <a:ea typeface="Calibri"/>
              <a:cs typeface="Times New Roman"/>
            </a:endParaRPr>
          </a:p>
        </p:txBody>
      </p:sp>
      <p:sp>
        <p:nvSpPr>
          <p:cNvPr id="11" name="TextBox 10">
            <a:extLst>
              <a:ext uri="{FF2B5EF4-FFF2-40B4-BE49-F238E27FC236}">
                <a16:creationId xmlns:a16="http://schemas.microsoft.com/office/drawing/2014/main" id="{457019AF-6EB9-1209-D77C-10D00D03EFC0}"/>
              </a:ext>
            </a:extLst>
          </p:cNvPr>
          <p:cNvSpPr txBox="1"/>
          <p:nvPr/>
        </p:nvSpPr>
        <p:spPr>
          <a:xfrm>
            <a:off x="120072" y="1592633"/>
            <a:ext cx="7432872" cy="584775"/>
          </a:xfrm>
          <a:prstGeom prst="rect">
            <a:avLst/>
          </a:prstGeom>
          <a:noFill/>
        </p:spPr>
        <p:txBody>
          <a:bodyPr wrap="square" rtlCol="0">
            <a:spAutoFit/>
          </a:bodyPr>
          <a:lstStyle/>
          <a:p>
            <a:r>
              <a:rPr lang="en-GB" sz="1600" kern="100">
                <a:effectLst/>
                <a:latin typeface="+mj-lt"/>
                <a:ea typeface="Calibri" panose="020F0502020204030204" pitchFamily="34" charset="0"/>
                <a:cs typeface="Times New Roman" panose="02020603050405020304" pitchFamily="18" charset="0"/>
              </a:rPr>
              <a:t>To clarify again, these are examples of comments that could be said to describe a person at various positions on each axis, these are not requirement for what must be said. </a:t>
            </a:r>
          </a:p>
        </p:txBody>
      </p:sp>
      <p:sp>
        <p:nvSpPr>
          <p:cNvPr id="12" name="TextBox 11">
            <a:extLst>
              <a:ext uri="{FF2B5EF4-FFF2-40B4-BE49-F238E27FC236}">
                <a16:creationId xmlns:a16="http://schemas.microsoft.com/office/drawing/2014/main" id="{28F990C0-9F62-5807-04F2-7BEE3B7C38DB}"/>
              </a:ext>
            </a:extLst>
          </p:cNvPr>
          <p:cNvSpPr txBox="1"/>
          <p:nvPr/>
        </p:nvSpPr>
        <p:spPr>
          <a:xfrm>
            <a:off x="790145" y="1266938"/>
            <a:ext cx="3391224" cy="338554"/>
          </a:xfrm>
          <a:prstGeom prst="rect">
            <a:avLst/>
          </a:prstGeom>
          <a:noFill/>
        </p:spPr>
        <p:txBody>
          <a:bodyPr wrap="square" rtlCol="0">
            <a:spAutoFit/>
          </a:bodyPr>
          <a:lstStyle/>
          <a:p>
            <a:pPr marL="285750" indent="-285750">
              <a:buFont typeface="Arial" panose="020B0604020202020204" pitchFamily="34" charset="0"/>
              <a:buChar char="•"/>
            </a:pPr>
            <a:r>
              <a:rPr lang="en-GB" sz="1600" b="1" kern="100">
                <a:solidFill>
                  <a:srgbClr val="3F7379"/>
                </a:solidFill>
                <a:latin typeface="+mj-lt"/>
                <a:ea typeface="Calibri" panose="020F0502020204030204" pitchFamily="34" charset="0"/>
                <a:cs typeface="Times New Roman" panose="02020603050405020304" pitchFamily="18" charset="0"/>
              </a:rPr>
              <a:t>performance axis (Y-axis)</a:t>
            </a:r>
            <a:r>
              <a:rPr lang="en-GB" sz="1600" kern="100">
                <a:latin typeface="+mj-lt"/>
                <a:ea typeface="Calibri" panose="020F0502020204030204" pitchFamily="34" charset="0"/>
                <a:cs typeface="Times New Roman" panose="02020603050405020304" pitchFamily="18" charset="0"/>
              </a:rPr>
              <a:t>; and </a:t>
            </a:r>
          </a:p>
        </p:txBody>
      </p:sp>
      <p:sp>
        <p:nvSpPr>
          <p:cNvPr id="13" name="TextBox 12">
            <a:extLst>
              <a:ext uri="{FF2B5EF4-FFF2-40B4-BE49-F238E27FC236}">
                <a16:creationId xmlns:a16="http://schemas.microsoft.com/office/drawing/2014/main" id="{E59C5911-32D7-91B8-900F-0C546AA989AF}"/>
              </a:ext>
            </a:extLst>
          </p:cNvPr>
          <p:cNvSpPr txBox="1"/>
          <p:nvPr/>
        </p:nvSpPr>
        <p:spPr>
          <a:xfrm>
            <a:off x="4299526" y="1291702"/>
            <a:ext cx="2897448" cy="338554"/>
          </a:xfrm>
          <a:prstGeom prst="rect">
            <a:avLst/>
          </a:prstGeom>
          <a:noFill/>
        </p:spPr>
        <p:txBody>
          <a:bodyPr wrap="square" rtlCol="0">
            <a:spAutoFit/>
          </a:bodyPr>
          <a:lstStyle/>
          <a:p>
            <a:pPr marL="285750" indent="-285750">
              <a:buFont typeface="Arial" panose="020B0604020202020204" pitchFamily="34" charset="0"/>
              <a:buChar char="•"/>
            </a:pPr>
            <a:r>
              <a:rPr lang="en-GB" sz="1600" b="1" kern="100">
                <a:solidFill>
                  <a:srgbClr val="E97132"/>
                </a:solidFill>
                <a:latin typeface="+mj-lt"/>
                <a:ea typeface="Calibri" panose="020F0502020204030204" pitchFamily="34" charset="0"/>
                <a:cs typeface="Times New Roman" panose="02020603050405020304" pitchFamily="18" charset="0"/>
              </a:rPr>
              <a:t>behaviours axis (X-axis)</a:t>
            </a:r>
            <a:endParaRPr lang="en-GB" sz="1600" kern="100">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6726CD4-5FA3-CF56-418C-D4889D760312}"/>
              </a:ext>
            </a:extLst>
          </p:cNvPr>
          <p:cNvSpPr txBox="1"/>
          <p:nvPr/>
        </p:nvSpPr>
        <p:spPr>
          <a:xfrm>
            <a:off x="181060" y="6195311"/>
            <a:ext cx="7428069" cy="584775"/>
          </a:xfrm>
          <a:prstGeom prst="rect">
            <a:avLst/>
          </a:prstGeom>
          <a:noFill/>
        </p:spPr>
        <p:txBody>
          <a:bodyPr wrap="square" lIns="91440" tIns="45720" rIns="91440" bIns="45720" rtlCol="0" anchor="t">
            <a:spAutoFit/>
          </a:bodyPr>
          <a:lstStyle/>
          <a:p>
            <a:r>
              <a:rPr lang="en-GB" sz="1600" kern="100">
                <a:latin typeface="+mj-lt"/>
                <a:ea typeface="Calibri"/>
                <a:cs typeface="Times New Roman"/>
              </a:rPr>
              <a:t>This is "a way" rather than "the way" of providing a guidance framework for placement and each organisation will be different on the </a:t>
            </a:r>
            <a:r>
              <a:rPr lang="en-GB" sz="1600" kern="100" err="1">
                <a:latin typeface="+mj-lt"/>
                <a:ea typeface="Calibri"/>
                <a:cs typeface="Times New Roman"/>
              </a:rPr>
              <a:t>continu</a:t>
            </a:r>
            <a:r>
              <a:rPr lang="en-GB" sz="1600" kern="100">
                <a:latin typeface="+mj-lt"/>
                <a:ea typeface="Calibri"/>
                <a:cs typeface="Times New Roman"/>
              </a:rPr>
              <a:t>um of subjective to objective.</a:t>
            </a:r>
          </a:p>
        </p:txBody>
      </p:sp>
      <p:pic>
        <p:nvPicPr>
          <p:cNvPr id="5" name="Picture 4" descr="Vacancies – The Cam Academy Trust">
            <a:extLst>
              <a:ext uri="{FF2B5EF4-FFF2-40B4-BE49-F238E27FC236}">
                <a16:creationId xmlns:a16="http://schemas.microsoft.com/office/drawing/2014/main" id="{470B56FA-B7AC-26DE-A2A2-63C8C2BAA4F2}"/>
              </a:ext>
            </a:extLst>
          </p:cNvPr>
          <p:cNvPicPr>
            <a:picLocks noChangeAspect="1"/>
          </p:cNvPicPr>
          <p:nvPr/>
        </p:nvPicPr>
        <p:blipFill>
          <a:blip r:embed="rId4"/>
          <a:stretch>
            <a:fillRect/>
          </a:stretch>
        </p:blipFill>
        <p:spPr>
          <a:xfrm>
            <a:off x="-2645" y="7939"/>
            <a:ext cx="534460" cy="502708"/>
          </a:xfrm>
          <a:prstGeom prst="rect">
            <a:avLst/>
          </a:prstGeom>
        </p:spPr>
      </p:pic>
      <p:pic>
        <p:nvPicPr>
          <p:cNvPr id="14" name="Picture 13" descr="Blue text on a white background&#10;&#10;AI-generated content may be incorrect.">
            <a:extLst>
              <a:ext uri="{FF2B5EF4-FFF2-40B4-BE49-F238E27FC236}">
                <a16:creationId xmlns:a16="http://schemas.microsoft.com/office/drawing/2014/main" id="{F9ABF5E4-2B79-056D-CAA3-F76CFB14E1C7}"/>
              </a:ext>
            </a:extLst>
          </p:cNvPr>
          <p:cNvPicPr>
            <a:picLocks noChangeAspect="1"/>
          </p:cNvPicPr>
          <p:nvPr/>
        </p:nvPicPr>
        <p:blipFill>
          <a:blip r:embed="rId5"/>
          <a:stretch>
            <a:fillRect/>
          </a:stretch>
        </p:blipFill>
        <p:spPr>
          <a:xfrm>
            <a:off x="611188" y="11113"/>
            <a:ext cx="1698625" cy="496359"/>
          </a:xfrm>
          <a:prstGeom prst="rect">
            <a:avLst/>
          </a:prstGeom>
        </p:spPr>
      </p:pic>
    </p:spTree>
    <p:extLst>
      <p:ext uri="{BB962C8B-B14F-4D97-AF65-F5344CB8AC3E}">
        <p14:creationId xmlns:p14="http://schemas.microsoft.com/office/powerpoint/2010/main" val="379486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P spid="11" grpId="0"/>
      <p:bldP spid="12" grpId="0"/>
      <p:bldP spid="13"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0915E-F507-2BC4-BA7F-D43F3FCC7BB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1B0495C-18D1-EFF2-BE03-394029DB3243}"/>
              </a:ext>
            </a:extLst>
          </p:cNvPr>
          <p:cNvSpPr txBox="1"/>
          <p:nvPr/>
        </p:nvSpPr>
        <p:spPr>
          <a:xfrm>
            <a:off x="120071" y="973235"/>
            <a:ext cx="4858969" cy="1323439"/>
          </a:xfrm>
          <a:prstGeom prst="rect">
            <a:avLst/>
          </a:prstGeom>
          <a:noFill/>
        </p:spPr>
        <p:txBody>
          <a:bodyPr wrap="square" lIns="91440" tIns="45720" rIns="91440" bIns="45720" rtlCol="0" anchor="t">
            <a:spAutoFit/>
          </a:bodyPr>
          <a:lstStyle/>
          <a:p>
            <a:r>
              <a:rPr lang="en-GB" sz="1600" kern="100">
                <a:ea typeface="Calibri"/>
                <a:cs typeface="Times New Roman"/>
              </a:rPr>
              <a:t>Continuing from the previous page, those</a:t>
            </a:r>
            <a:r>
              <a:rPr lang="en-GB" sz="1600" kern="100">
                <a:latin typeface="+mn-lt"/>
                <a:ea typeface="Calibri"/>
                <a:cs typeface="Times New Roman"/>
              </a:rPr>
              <a:t> example comments could be laid out on the appraisal map in the example shown on the right. They indicate what comments could be made depending on where the markers were placed during the appraisal meeting.</a:t>
            </a:r>
          </a:p>
        </p:txBody>
      </p:sp>
      <p:pic>
        <p:nvPicPr>
          <p:cNvPr id="5" name="Picture 4">
            <a:extLst>
              <a:ext uri="{FF2B5EF4-FFF2-40B4-BE49-F238E27FC236}">
                <a16:creationId xmlns:a16="http://schemas.microsoft.com/office/drawing/2014/main" id="{52E3C335-DAC4-E29C-BAC9-D8D70B04D1B2}"/>
              </a:ext>
            </a:extLst>
          </p:cNvPr>
          <p:cNvPicPr>
            <a:picLocks noChangeAspect="1"/>
          </p:cNvPicPr>
          <p:nvPr/>
        </p:nvPicPr>
        <p:blipFill>
          <a:blip r:embed="rId2"/>
          <a:stretch>
            <a:fillRect/>
          </a:stretch>
        </p:blipFill>
        <p:spPr>
          <a:xfrm>
            <a:off x="1066660" y="3578348"/>
            <a:ext cx="3011563" cy="2875907"/>
          </a:xfrm>
          <a:prstGeom prst="rect">
            <a:avLst/>
          </a:prstGeom>
        </p:spPr>
      </p:pic>
      <p:sp>
        <p:nvSpPr>
          <p:cNvPr id="6" name="TextBox 5">
            <a:extLst>
              <a:ext uri="{FF2B5EF4-FFF2-40B4-BE49-F238E27FC236}">
                <a16:creationId xmlns:a16="http://schemas.microsoft.com/office/drawing/2014/main" id="{FE8A8C75-FAC0-C419-02E2-1C66644F00C3}"/>
              </a:ext>
            </a:extLst>
          </p:cNvPr>
          <p:cNvSpPr txBox="1"/>
          <p:nvPr/>
        </p:nvSpPr>
        <p:spPr>
          <a:xfrm>
            <a:off x="120071" y="2351781"/>
            <a:ext cx="4858969" cy="1077218"/>
          </a:xfrm>
          <a:prstGeom prst="rect">
            <a:avLst/>
          </a:prstGeom>
          <a:noFill/>
        </p:spPr>
        <p:txBody>
          <a:bodyPr wrap="square" rtlCol="0">
            <a:spAutoFit/>
          </a:bodyPr>
          <a:lstStyle/>
          <a:p>
            <a:r>
              <a:rPr lang="en-GB" sz="1600" kern="100">
                <a:solidFill>
                  <a:schemeClr val="tx1"/>
                </a:solidFill>
                <a:latin typeface="+mn-lt"/>
                <a:ea typeface="Calibri" panose="020F0502020204030204" pitchFamily="34" charset="0"/>
                <a:cs typeface="Times New Roman" panose="02020603050405020304" pitchFamily="18" charset="0"/>
              </a:rPr>
              <a:t>For example, someone with their circle in the top right corner might have the following sort of comments made about them, but equally there might be other positive comments that apply to them.</a:t>
            </a:r>
          </a:p>
        </p:txBody>
      </p:sp>
      <p:pic>
        <p:nvPicPr>
          <p:cNvPr id="8" name="Picture 7">
            <a:extLst>
              <a:ext uri="{FF2B5EF4-FFF2-40B4-BE49-F238E27FC236}">
                <a16:creationId xmlns:a16="http://schemas.microsoft.com/office/drawing/2014/main" id="{41D86399-AFAE-3B7E-D3AE-92E0386C2641}"/>
              </a:ext>
            </a:extLst>
          </p:cNvPr>
          <p:cNvPicPr>
            <a:picLocks noChangeAspect="1"/>
          </p:cNvPicPr>
          <p:nvPr/>
        </p:nvPicPr>
        <p:blipFill>
          <a:blip r:embed="rId3"/>
          <a:stretch>
            <a:fillRect/>
          </a:stretch>
        </p:blipFill>
        <p:spPr>
          <a:xfrm>
            <a:off x="4979040" y="176211"/>
            <a:ext cx="7019925" cy="6505575"/>
          </a:xfrm>
          <a:prstGeom prst="rect">
            <a:avLst/>
          </a:prstGeom>
        </p:spPr>
      </p:pic>
      <p:sp>
        <p:nvSpPr>
          <p:cNvPr id="10" name="TextBox 9">
            <a:extLst>
              <a:ext uri="{FF2B5EF4-FFF2-40B4-BE49-F238E27FC236}">
                <a16:creationId xmlns:a16="http://schemas.microsoft.com/office/drawing/2014/main" id="{488DF44B-5CFF-878F-0B5B-10E38E045078}"/>
              </a:ext>
            </a:extLst>
          </p:cNvPr>
          <p:cNvSpPr txBox="1"/>
          <p:nvPr/>
        </p:nvSpPr>
        <p:spPr>
          <a:xfrm>
            <a:off x="120072" y="665431"/>
            <a:ext cx="4540418" cy="400110"/>
          </a:xfrm>
          <a:prstGeom prst="rect">
            <a:avLst/>
          </a:prstGeom>
          <a:noFill/>
        </p:spPr>
        <p:txBody>
          <a:bodyPr wrap="square" lIns="91440" tIns="45720" rIns="91440" bIns="45720" rtlCol="0" anchor="t">
            <a:spAutoFit/>
          </a:bodyPr>
          <a:lstStyle/>
          <a:p>
            <a:r>
              <a:rPr lang="en-GB" sz="2000" b="1" kern="100">
                <a:latin typeface="+mj-lt"/>
                <a:ea typeface="Calibri"/>
                <a:cs typeface="Times New Roman"/>
              </a:rPr>
              <a:t>Guidance on Marker Placement</a:t>
            </a:r>
            <a:endParaRPr lang="en-GB" sz="2000" b="1" kern="100">
              <a:effectLst/>
              <a:latin typeface="+mj-lt"/>
              <a:ea typeface="Calibri"/>
              <a:cs typeface="Times New Roman"/>
            </a:endParaRPr>
          </a:p>
        </p:txBody>
      </p:sp>
      <p:pic>
        <p:nvPicPr>
          <p:cNvPr id="4" name="Picture 3" descr="Vacancies – The Cam Academy Trust">
            <a:extLst>
              <a:ext uri="{FF2B5EF4-FFF2-40B4-BE49-F238E27FC236}">
                <a16:creationId xmlns:a16="http://schemas.microsoft.com/office/drawing/2014/main" id="{717F870B-258B-B754-945B-CF1309E10EB1}"/>
              </a:ext>
            </a:extLst>
          </p:cNvPr>
          <p:cNvPicPr>
            <a:picLocks noChangeAspect="1"/>
          </p:cNvPicPr>
          <p:nvPr/>
        </p:nvPicPr>
        <p:blipFill>
          <a:blip r:embed="rId4"/>
          <a:stretch>
            <a:fillRect/>
          </a:stretch>
        </p:blipFill>
        <p:spPr>
          <a:xfrm>
            <a:off x="-2645" y="7939"/>
            <a:ext cx="534460" cy="502708"/>
          </a:xfrm>
          <a:prstGeom prst="rect">
            <a:avLst/>
          </a:prstGeom>
        </p:spPr>
      </p:pic>
      <p:pic>
        <p:nvPicPr>
          <p:cNvPr id="11" name="Picture 10" descr="Blue text on a white background&#10;&#10;AI-generated content may be incorrect.">
            <a:extLst>
              <a:ext uri="{FF2B5EF4-FFF2-40B4-BE49-F238E27FC236}">
                <a16:creationId xmlns:a16="http://schemas.microsoft.com/office/drawing/2014/main" id="{A5E384C5-0945-ECEE-CF84-94D585EAC551}"/>
              </a:ext>
            </a:extLst>
          </p:cNvPr>
          <p:cNvPicPr>
            <a:picLocks noChangeAspect="1"/>
          </p:cNvPicPr>
          <p:nvPr/>
        </p:nvPicPr>
        <p:blipFill>
          <a:blip r:embed="rId5"/>
          <a:stretch>
            <a:fillRect/>
          </a:stretch>
        </p:blipFill>
        <p:spPr>
          <a:xfrm>
            <a:off x="611188" y="11113"/>
            <a:ext cx="1698625" cy="496359"/>
          </a:xfrm>
          <a:prstGeom prst="rect">
            <a:avLst/>
          </a:prstGeom>
        </p:spPr>
      </p:pic>
    </p:spTree>
    <p:extLst>
      <p:ext uri="{BB962C8B-B14F-4D97-AF65-F5344CB8AC3E}">
        <p14:creationId xmlns:p14="http://schemas.microsoft.com/office/powerpoint/2010/main" val="343464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3C85E-4995-66AC-B74E-743C010DB2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542D426-31EA-2686-DD98-E9ACCD4FC1AB}"/>
              </a:ext>
            </a:extLst>
          </p:cNvPr>
          <p:cNvPicPr>
            <a:picLocks noChangeAspect="1"/>
          </p:cNvPicPr>
          <p:nvPr/>
        </p:nvPicPr>
        <p:blipFill>
          <a:blip r:embed="rId2"/>
          <a:stretch>
            <a:fillRect/>
          </a:stretch>
        </p:blipFill>
        <p:spPr>
          <a:xfrm>
            <a:off x="5052003" y="176212"/>
            <a:ext cx="7019925" cy="6505575"/>
          </a:xfrm>
          <a:prstGeom prst="rect">
            <a:avLst/>
          </a:prstGeom>
        </p:spPr>
      </p:pic>
      <p:sp>
        <p:nvSpPr>
          <p:cNvPr id="3" name="TextBox 2">
            <a:extLst>
              <a:ext uri="{FF2B5EF4-FFF2-40B4-BE49-F238E27FC236}">
                <a16:creationId xmlns:a16="http://schemas.microsoft.com/office/drawing/2014/main" id="{AF6BCD2F-B08A-6445-BAA1-902A54376A15}"/>
              </a:ext>
            </a:extLst>
          </p:cNvPr>
          <p:cNvSpPr txBox="1"/>
          <p:nvPr/>
        </p:nvSpPr>
        <p:spPr>
          <a:xfrm>
            <a:off x="110504" y="1055234"/>
            <a:ext cx="4858969" cy="830997"/>
          </a:xfrm>
          <a:prstGeom prst="rect">
            <a:avLst/>
          </a:prstGeom>
          <a:noFill/>
        </p:spPr>
        <p:txBody>
          <a:bodyPr wrap="square" rtlCol="0">
            <a:spAutoFit/>
          </a:bodyPr>
          <a:lstStyle/>
          <a:p>
            <a:r>
              <a:rPr lang="en-GB" sz="1600" kern="100">
                <a:solidFill>
                  <a:schemeClr val="tx1"/>
                </a:solidFill>
                <a:latin typeface="+mn-lt"/>
                <a:ea typeface="Calibri" panose="020F0502020204030204" pitchFamily="34" charset="0"/>
                <a:cs typeface="Times New Roman" panose="02020603050405020304" pitchFamily="18" charset="0"/>
              </a:rPr>
              <a:t>The </a:t>
            </a:r>
            <a:r>
              <a:rPr lang="en-GB" sz="1600" b="1" kern="100">
                <a:solidFill>
                  <a:srgbClr val="3F7379"/>
                </a:solidFill>
                <a:latin typeface="+mn-lt"/>
                <a:ea typeface="Calibri" panose="020F0502020204030204" pitchFamily="34" charset="0"/>
                <a:cs typeface="Times New Roman" panose="02020603050405020304" pitchFamily="18" charset="0"/>
              </a:rPr>
              <a:t>performance axis (Y-axis)</a:t>
            </a:r>
            <a:r>
              <a:rPr lang="en-GB" sz="1600" kern="100">
                <a:solidFill>
                  <a:schemeClr val="tx1"/>
                </a:solidFill>
                <a:latin typeface="+mn-lt"/>
                <a:ea typeface="Calibri" panose="020F0502020204030204" pitchFamily="34" charset="0"/>
                <a:cs typeface="Times New Roman" panose="02020603050405020304" pitchFamily="18" charset="0"/>
              </a:rPr>
              <a:t>; is relative to each person’s job description, career level expectations etc. </a:t>
            </a:r>
          </a:p>
        </p:txBody>
      </p:sp>
      <p:sp>
        <p:nvSpPr>
          <p:cNvPr id="6" name="TextBox 5">
            <a:extLst>
              <a:ext uri="{FF2B5EF4-FFF2-40B4-BE49-F238E27FC236}">
                <a16:creationId xmlns:a16="http://schemas.microsoft.com/office/drawing/2014/main" id="{A9F32B2F-E93C-1455-C543-E76C0CDB7979}"/>
              </a:ext>
            </a:extLst>
          </p:cNvPr>
          <p:cNvSpPr txBox="1"/>
          <p:nvPr/>
        </p:nvSpPr>
        <p:spPr>
          <a:xfrm>
            <a:off x="120071" y="1927656"/>
            <a:ext cx="4931932" cy="584775"/>
          </a:xfrm>
          <a:prstGeom prst="rect">
            <a:avLst/>
          </a:prstGeom>
          <a:noFill/>
        </p:spPr>
        <p:txBody>
          <a:bodyPr wrap="square" rtlCol="0">
            <a:spAutoFit/>
          </a:bodyPr>
          <a:lstStyle/>
          <a:p>
            <a:r>
              <a:rPr lang="en-GB" sz="1600" kern="100">
                <a:solidFill>
                  <a:schemeClr val="tx1"/>
                </a:solidFill>
                <a:latin typeface="+mn-lt"/>
                <a:ea typeface="Calibri" panose="020F0502020204030204" pitchFamily="34" charset="0"/>
                <a:cs typeface="Times New Roman" panose="02020603050405020304" pitchFamily="18" charset="0"/>
              </a:rPr>
              <a:t>So, as an illustrative example (ignoring the Y-axis for a moment):</a:t>
            </a:r>
          </a:p>
        </p:txBody>
      </p:sp>
      <p:sp>
        <p:nvSpPr>
          <p:cNvPr id="8" name="Oval 7">
            <a:extLst>
              <a:ext uri="{FF2B5EF4-FFF2-40B4-BE49-F238E27FC236}">
                <a16:creationId xmlns:a16="http://schemas.microsoft.com/office/drawing/2014/main" id="{BDC04CA0-3D8C-13AC-877A-2FC6A4E2F20A}"/>
              </a:ext>
            </a:extLst>
          </p:cNvPr>
          <p:cNvSpPr/>
          <p:nvPr/>
        </p:nvSpPr>
        <p:spPr>
          <a:xfrm>
            <a:off x="10512552" y="5129784"/>
            <a:ext cx="685800" cy="685800"/>
          </a:xfrm>
          <a:prstGeom prst="ellipse">
            <a:avLst/>
          </a:prstGeom>
          <a:solidFill>
            <a:srgbClr val="CC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911D3B2-FF53-A42F-F3EC-9802AA931B41}"/>
              </a:ext>
            </a:extLst>
          </p:cNvPr>
          <p:cNvSpPr/>
          <p:nvPr/>
        </p:nvSpPr>
        <p:spPr>
          <a:xfrm>
            <a:off x="10512552" y="1631340"/>
            <a:ext cx="685800" cy="6858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87B245B-3EC1-1184-C5DA-9E09F78E4BD5}"/>
              </a:ext>
            </a:extLst>
          </p:cNvPr>
          <p:cNvSpPr txBox="1"/>
          <p:nvPr/>
        </p:nvSpPr>
        <p:spPr>
          <a:xfrm>
            <a:off x="10035021" y="991260"/>
            <a:ext cx="1640862" cy="646331"/>
          </a:xfrm>
          <a:prstGeom prst="rect">
            <a:avLst/>
          </a:prstGeom>
          <a:noFill/>
        </p:spPr>
        <p:txBody>
          <a:bodyPr wrap="square" rtlCol="0">
            <a:spAutoFit/>
          </a:bodyPr>
          <a:lstStyle/>
          <a:p>
            <a:pPr algn="ctr"/>
            <a:r>
              <a:rPr lang="en-GB" b="1">
                <a:solidFill>
                  <a:schemeClr val="accent4"/>
                </a:solidFill>
              </a:rPr>
              <a:t>Main Scale 3 teacher</a:t>
            </a:r>
          </a:p>
        </p:txBody>
      </p:sp>
      <p:sp>
        <p:nvSpPr>
          <p:cNvPr id="11" name="TextBox 10">
            <a:extLst>
              <a:ext uri="{FF2B5EF4-FFF2-40B4-BE49-F238E27FC236}">
                <a16:creationId xmlns:a16="http://schemas.microsoft.com/office/drawing/2014/main" id="{CCAD40D6-366E-6957-88B8-05F358BB5E5C}"/>
              </a:ext>
            </a:extLst>
          </p:cNvPr>
          <p:cNvSpPr txBox="1"/>
          <p:nvPr/>
        </p:nvSpPr>
        <p:spPr>
          <a:xfrm>
            <a:off x="10035021" y="4450235"/>
            <a:ext cx="1640862" cy="646331"/>
          </a:xfrm>
          <a:prstGeom prst="rect">
            <a:avLst/>
          </a:prstGeom>
          <a:noFill/>
        </p:spPr>
        <p:txBody>
          <a:bodyPr wrap="square" rtlCol="0">
            <a:spAutoFit/>
          </a:bodyPr>
          <a:lstStyle/>
          <a:p>
            <a:pPr algn="ctr"/>
            <a:r>
              <a:rPr lang="en-GB" b="1">
                <a:solidFill>
                  <a:srgbClr val="CC66FF"/>
                </a:solidFill>
              </a:rPr>
              <a:t>UPS 2</a:t>
            </a:r>
          </a:p>
          <a:p>
            <a:pPr algn="ctr"/>
            <a:r>
              <a:rPr lang="en-GB" b="1">
                <a:solidFill>
                  <a:srgbClr val="CC66FF"/>
                </a:solidFill>
              </a:rPr>
              <a:t>teacher</a:t>
            </a:r>
          </a:p>
        </p:txBody>
      </p:sp>
      <p:sp>
        <p:nvSpPr>
          <p:cNvPr id="12" name="TextBox 11">
            <a:extLst>
              <a:ext uri="{FF2B5EF4-FFF2-40B4-BE49-F238E27FC236}">
                <a16:creationId xmlns:a16="http://schemas.microsoft.com/office/drawing/2014/main" id="{F883F7E9-79B8-761D-2756-2F8372C86BD3}"/>
              </a:ext>
            </a:extLst>
          </p:cNvPr>
          <p:cNvSpPr txBox="1"/>
          <p:nvPr/>
        </p:nvSpPr>
        <p:spPr>
          <a:xfrm>
            <a:off x="113693" y="2739403"/>
            <a:ext cx="4931932" cy="338554"/>
          </a:xfrm>
          <a:prstGeom prst="rect">
            <a:avLst/>
          </a:prstGeom>
          <a:noFill/>
        </p:spPr>
        <p:txBody>
          <a:bodyPr wrap="square" rtlCol="0">
            <a:spAutoFit/>
          </a:bodyPr>
          <a:lstStyle/>
          <a:p>
            <a:r>
              <a:rPr lang="en-GB" sz="1600" kern="100">
                <a:solidFill>
                  <a:schemeClr val="tx1"/>
                </a:solidFill>
                <a:latin typeface="+mn-lt"/>
                <a:ea typeface="Calibri" panose="020F0502020204030204" pitchFamily="34" charset="0"/>
                <a:cs typeface="Times New Roman" panose="02020603050405020304" pitchFamily="18" charset="0"/>
              </a:rPr>
              <a:t>and a </a:t>
            </a:r>
            <a:r>
              <a:rPr lang="en-GB" sz="1600" b="1" kern="100">
                <a:solidFill>
                  <a:srgbClr val="CC66FF"/>
                </a:solidFill>
                <a:latin typeface="+mn-lt"/>
                <a:ea typeface="Calibri" panose="020F0502020204030204" pitchFamily="34" charset="0"/>
                <a:cs typeface="Times New Roman" panose="02020603050405020304" pitchFamily="18" charset="0"/>
              </a:rPr>
              <a:t>UPS 2 teacher</a:t>
            </a:r>
            <a:endParaRPr lang="en-GB" sz="1600" kern="100">
              <a:solidFill>
                <a:schemeClr val="tx1"/>
              </a:solidFill>
              <a:latin typeface="+mn-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567D23B-02FA-A662-9253-C26634830B94}"/>
              </a:ext>
            </a:extLst>
          </p:cNvPr>
          <p:cNvSpPr txBox="1"/>
          <p:nvPr/>
        </p:nvSpPr>
        <p:spPr>
          <a:xfrm>
            <a:off x="110504" y="3033606"/>
            <a:ext cx="4931932" cy="584775"/>
          </a:xfrm>
          <a:prstGeom prst="rect">
            <a:avLst/>
          </a:prstGeom>
          <a:noFill/>
        </p:spPr>
        <p:txBody>
          <a:bodyPr wrap="square" rtlCol="0">
            <a:spAutoFit/>
          </a:bodyPr>
          <a:lstStyle/>
          <a:p>
            <a:r>
              <a:rPr lang="en-GB" sz="1600" kern="100">
                <a:solidFill>
                  <a:schemeClr val="tx1"/>
                </a:solidFill>
                <a:latin typeface="+mn-lt"/>
                <a:ea typeface="Calibri" panose="020F0502020204030204" pitchFamily="34" charset="0"/>
                <a:cs typeface="Times New Roman" panose="02020603050405020304" pitchFamily="18" charset="0"/>
              </a:rPr>
              <a:t>who were performing in absolute terms at the same level might be placed like this:</a:t>
            </a:r>
          </a:p>
        </p:txBody>
      </p:sp>
      <p:sp>
        <p:nvSpPr>
          <p:cNvPr id="14" name="TextBox 13">
            <a:extLst>
              <a:ext uri="{FF2B5EF4-FFF2-40B4-BE49-F238E27FC236}">
                <a16:creationId xmlns:a16="http://schemas.microsoft.com/office/drawing/2014/main" id="{9AD1B68C-E2A7-8236-6E46-C4B8C6314E0D}"/>
              </a:ext>
            </a:extLst>
          </p:cNvPr>
          <p:cNvSpPr txBox="1"/>
          <p:nvPr/>
        </p:nvSpPr>
        <p:spPr>
          <a:xfrm>
            <a:off x="116882" y="2448831"/>
            <a:ext cx="4931932" cy="338554"/>
          </a:xfrm>
          <a:prstGeom prst="rect">
            <a:avLst/>
          </a:prstGeom>
          <a:noFill/>
        </p:spPr>
        <p:txBody>
          <a:bodyPr wrap="square" rtlCol="0">
            <a:spAutoFit/>
          </a:bodyPr>
          <a:lstStyle/>
          <a:p>
            <a:r>
              <a:rPr lang="en-GB" sz="1600" kern="100">
                <a:solidFill>
                  <a:schemeClr val="tx1"/>
                </a:solidFill>
                <a:latin typeface="+mn-lt"/>
                <a:ea typeface="Calibri" panose="020F0502020204030204" pitchFamily="34" charset="0"/>
                <a:cs typeface="Times New Roman" panose="02020603050405020304" pitchFamily="18" charset="0"/>
              </a:rPr>
              <a:t>a </a:t>
            </a:r>
            <a:r>
              <a:rPr lang="en-GB" sz="1600" b="1" kern="100">
                <a:solidFill>
                  <a:schemeClr val="accent4"/>
                </a:solidFill>
                <a:latin typeface="+mn-lt"/>
                <a:ea typeface="Calibri" panose="020F0502020204030204" pitchFamily="34" charset="0"/>
                <a:cs typeface="Times New Roman" panose="02020603050405020304" pitchFamily="18" charset="0"/>
              </a:rPr>
              <a:t>Main Scale 3 teacher</a:t>
            </a:r>
            <a:r>
              <a:rPr lang="en-GB" sz="1600" kern="100">
                <a:latin typeface="+mn-lt"/>
                <a:ea typeface="Calibri" panose="020F0502020204030204" pitchFamily="34" charset="0"/>
                <a:cs typeface="Times New Roman" panose="02020603050405020304" pitchFamily="18" charset="0"/>
              </a:rPr>
              <a:t>;</a:t>
            </a:r>
            <a:r>
              <a:rPr lang="en-GB" sz="1600" b="1" kern="100">
                <a:solidFill>
                  <a:schemeClr val="accent4"/>
                </a:solidFill>
                <a:latin typeface="+mn-lt"/>
                <a:ea typeface="Calibri" panose="020F0502020204030204" pitchFamily="34" charset="0"/>
                <a:cs typeface="Times New Roman" panose="02020603050405020304" pitchFamily="18" charset="0"/>
              </a:rPr>
              <a:t> </a:t>
            </a:r>
            <a:endParaRPr lang="en-GB" sz="1600" kern="100">
              <a:solidFill>
                <a:schemeClr val="tx1"/>
              </a:solidFill>
              <a:latin typeface="+mn-l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D3F90ED-6F34-1C52-CAA3-411BD08490E2}"/>
              </a:ext>
            </a:extLst>
          </p:cNvPr>
          <p:cNvSpPr txBox="1"/>
          <p:nvPr/>
        </p:nvSpPr>
        <p:spPr>
          <a:xfrm>
            <a:off x="96981" y="665431"/>
            <a:ext cx="4863690" cy="400110"/>
          </a:xfrm>
          <a:prstGeom prst="rect">
            <a:avLst/>
          </a:prstGeom>
          <a:noFill/>
        </p:spPr>
        <p:txBody>
          <a:bodyPr wrap="square" lIns="91440" tIns="45720" rIns="91440" bIns="45720" rtlCol="0" anchor="t">
            <a:spAutoFit/>
          </a:bodyPr>
          <a:lstStyle/>
          <a:p>
            <a:r>
              <a:rPr lang="en-GB" sz="2000" b="1" kern="100">
                <a:latin typeface="+mj-lt"/>
                <a:ea typeface="Calibri"/>
                <a:cs typeface="Times New Roman"/>
              </a:rPr>
              <a:t>Further Considerations: Marker Placement</a:t>
            </a:r>
            <a:endParaRPr lang="en-GB" sz="2000" b="1" kern="100">
              <a:effectLst/>
              <a:latin typeface="+mj-lt"/>
              <a:ea typeface="Calibri"/>
              <a:cs typeface="Times New Roman"/>
            </a:endParaRPr>
          </a:p>
        </p:txBody>
      </p:sp>
      <p:pic>
        <p:nvPicPr>
          <p:cNvPr id="7" name="Picture 6" descr="Vacancies – The Cam Academy Trust">
            <a:extLst>
              <a:ext uri="{FF2B5EF4-FFF2-40B4-BE49-F238E27FC236}">
                <a16:creationId xmlns:a16="http://schemas.microsoft.com/office/drawing/2014/main" id="{BC31AFC0-0CCC-7734-09A2-D15952D08A1E}"/>
              </a:ext>
            </a:extLst>
          </p:cNvPr>
          <p:cNvPicPr>
            <a:picLocks noChangeAspect="1"/>
          </p:cNvPicPr>
          <p:nvPr/>
        </p:nvPicPr>
        <p:blipFill>
          <a:blip r:embed="rId3"/>
          <a:stretch>
            <a:fillRect/>
          </a:stretch>
        </p:blipFill>
        <p:spPr>
          <a:xfrm>
            <a:off x="-2645" y="7939"/>
            <a:ext cx="534460" cy="502708"/>
          </a:xfrm>
          <a:prstGeom prst="rect">
            <a:avLst/>
          </a:prstGeom>
        </p:spPr>
      </p:pic>
      <p:pic>
        <p:nvPicPr>
          <p:cNvPr id="17" name="Picture 16" descr="Blue text on a white background&#10;&#10;AI-generated content may be incorrect.">
            <a:extLst>
              <a:ext uri="{FF2B5EF4-FFF2-40B4-BE49-F238E27FC236}">
                <a16:creationId xmlns:a16="http://schemas.microsoft.com/office/drawing/2014/main" id="{A91B2956-5B33-5206-E57A-E6D461E7F1FA}"/>
              </a:ext>
            </a:extLst>
          </p:cNvPr>
          <p:cNvPicPr>
            <a:picLocks noChangeAspect="1"/>
          </p:cNvPicPr>
          <p:nvPr/>
        </p:nvPicPr>
        <p:blipFill>
          <a:blip r:embed="rId4"/>
          <a:stretch>
            <a:fillRect/>
          </a:stretch>
        </p:blipFill>
        <p:spPr>
          <a:xfrm>
            <a:off x="611188" y="11113"/>
            <a:ext cx="1698625" cy="496359"/>
          </a:xfrm>
          <a:prstGeom prst="rect">
            <a:avLst/>
          </a:prstGeom>
        </p:spPr>
      </p:pic>
    </p:spTree>
    <p:extLst>
      <p:ext uri="{BB962C8B-B14F-4D97-AF65-F5344CB8AC3E}">
        <p14:creationId xmlns:p14="http://schemas.microsoft.com/office/powerpoint/2010/main" val="25084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animBg="1"/>
      <p:bldP spid="9" grpId="0" animBg="1"/>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79559-EF72-F9EA-80B5-3B4A3CB9876A}"/>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62153797-9C76-A376-E457-EE0779489978}"/>
              </a:ext>
            </a:extLst>
          </p:cNvPr>
          <p:cNvPicPr>
            <a:picLocks noChangeAspect="1"/>
          </p:cNvPicPr>
          <p:nvPr/>
        </p:nvPicPr>
        <p:blipFill>
          <a:blip r:embed="rId2"/>
          <a:stretch>
            <a:fillRect/>
          </a:stretch>
        </p:blipFill>
        <p:spPr>
          <a:xfrm>
            <a:off x="5052003" y="176212"/>
            <a:ext cx="7019925" cy="6505575"/>
          </a:xfrm>
          <a:prstGeom prst="rect">
            <a:avLst/>
          </a:prstGeom>
        </p:spPr>
      </p:pic>
      <p:sp>
        <p:nvSpPr>
          <p:cNvPr id="3" name="TextBox 2">
            <a:extLst>
              <a:ext uri="{FF2B5EF4-FFF2-40B4-BE49-F238E27FC236}">
                <a16:creationId xmlns:a16="http://schemas.microsoft.com/office/drawing/2014/main" id="{F3EC4428-6E85-6206-5224-6A2BE86C9035}"/>
              </a:ext>
            </a:extLst>
          </p:cNvPr>
          <p:cNvSpPr txBox="1"/>
          <p:nvPr/>
        </p:nvSpPr>
        <p:spPr>
          <a:xfrm>
            <a:off x="110504" y="1055234"/>
            <a:ext cx="4858969" cy="830997"/>
          </a:xfrm>
          <a:prstGeom prst="rect">
            <a:avLst/>
          </a:prstGeom>
          <a:noFill/>
        </p:spPr>
        <p:txBody>
          <a:bodyPr wrap="square" rtlCol="0">
            <a:spAutoFit/>
          </a:bodyPr>
          <a:lstStyle/>
          <a:p>
            <a:r>
              <a:rPr lang="en-GB" sz="1600" kern="100">
                <a:solidFill>
                  <a:schemeClr val="tx1"/>
                </a:solidFill>
                <a:latin typeface="+mn-lt"/>
                <a:ea typeface="Calibri" panose="020F0502020204030204" pitchFamily="34" charset="0"/>
                <a:cs typeface="Times New Roman" panose="02020603050405020304" pitchFamily="18" charset="0"/>
              </a:rPr>
              <a:t>The </a:t>
            </a:r>
            <a:r>
              <a:rPr lang="en-GB" sz="1600" b="1" kern="100">
                <a:solidFill>
                  <a:srgbClr val="3F7379"/>
                </a:solidFill>
                <a:latin typeface="+mn-lt"/>
                <a:ea typeface="Calibri" panose="020F0502020204030204" pitchFamily="34" charset="0"/>
                <a:cs typeface="Times New Roman" panose="02020603050405020304" pitchFamily="18" charset="0"/>
              </a:rPr>
              <a:t>performance axis (Y-axis)</a:t>
            </a:r>
            <a:r>
              <a:rPr lang="en-GB" sz="1600" kern="100">
                <a:solidFill>
                  <a:schemeClr val="tx1"/>
                </a:solidFill>
                <a:latin typeface="+mn-lt"/>
                <a:ea typeface="Calibri" panose="020F0502020204030204" pitchFamily="34" charset="0"/>
                <a:cs typeface="Times New Roman" panose="02020603050405020304" pitchFamily="18" charset="0"/>
              </a:rPr>
              <a:t>; is relative to each person’s job description, career level expectations etc. </a:t>
            </a:r>
          </a:p>
        </p:txBody>
      </p:sp>
      <p:sp>
        <p:nvSpPr>
          <p:cNvPr id="6" name="TextBox 5">
            <a:extLst>
              <a:ext uri="{FF2B5EF4-FFF2-40B4-BE49-F238E27FC236}">
                <a16:creationId xmlns:a16="http://schemas.microsoft.com/office/drawing/2014/main" id="{4F2E3C19-8837-559A-84F4-832BA53FB08F}"/>
              </a:ext>
            </a:extLst>
          </p:cNvPr>
          <p:cNvSpPr txBox="1"/>
          <p:nvPr/>
        </p:nvSpPr>
        <p:spPr>
          <a:xfrm>
            <a:off x="120071" y="1927656"/>
            <a:ext cx="4931932" cy="584775"/>
          </a:xfrm>
          <a:prstGeom prst="rect">
            <a:avLst/>
          </a:prstGeom>
          <a:noFill/>
        </p:spPr>
        <p:txBody>
          <a:bodyPr wrap="square" rtlCol="0">
            <a:spAutoFit/>
          </a:bodyPr>
          <a:lstStyle/>
          <a:p>
            <a:r>
              <a:rPr lang="en-GB" sz="1600" kern="100">
                <a:solidFill>
                  <a:schemeClr val="tx1"/>
                </a:solidFill>
                <a:latin typeface="+mn-lt"/>
                <a:ea typeface="Calibri" panose="020F0502020204030204" pitchFamily="34" charset="0"/>
                <a:cs typeface="Times New Roman" panose="02020603050405020304" pitchFamily="18" charset="0"/>
              </a:rPr>
              <a:t>As another example of how this might change with promotion for Person A:</a:t>
            </a:r>
          </a:p>
        </p:txBody>
      </p:sp>
      <p:sp>
        <p:nvSpPr>
          <p:cNvPr id="8" name="Oval 7">
            <a:extLst>
              <a:ext uri="{FF2B5EF4-FFF2-40B4-BE49-F238E27FC236}">
                <a16:creationId xmlns:a16="http://schemas.microsoft.com/office/drawing/2014/main" id="{E4D55CC3-2948-2506-E12E-4F5B964CC81A}"/>
              </a:ext>
            </a:extLst>
          </p:cNvPr>
          <p:cNvSpPr/>
          <p:nvPr/>
        </p:nvSpPr>
        <p:spPr>
          <a:xfrm>
            <a:off x="10855452" y="4377487"/>
            <a:ext cx="685800" cy="685800"/>
          </a:xfrm>
          <a:prstGeom prst="ellipse">
            <a:avLst/>
          </a:prstGeom>
          <a:solidFill>
            <a:srgbClr val="CC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1477BDD-2CBA-DC08-6715-92DF9E1B6E43}"/>
              </a:ext>
            </a:extLst>
          </p:cNvPr>
          <p:cNvSpPr/>
          <p:nvPr/>
        </p:nvSpPr>
        <p:spPr>
          <a:xfrm>
            <a:off x="10855452" y="1398659"/>
            <a:ext cx="685800" cy="6858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7A410EE4-6098-EB85-73B3-B026A77CF10C}"/>
              </a:ext>
            </a:extLst>
          </p:cNvPr>
          <p:cNvSpPr txBox="1"/>
          <p:nvPr/>
        </p:nvSpPr>
        <p:spPr>
          <a:xfrm>
            <a:off x="10377921" y="442111"/>
            <a:ext cx="1640862" cy="923330"/>
          </a:xfrm>
          <a:prstGeom prst="rect">
            <a:avLst/>
          </a:prstGeom>
          <a:noFill/>
        </p:spPr>
        <p:txBody>
          <a:bodyPr wrap="square" rtlCol="0">
            <a:spAutoFit/>
          </a:bodyPr>
          <a:lstStyle/>
          <a:p>
            <a:pPr algn="ctr"/>
            <a:r>
              <a:rPr lang="en-GB" b="1">
                <a:solidFill>
                  <a:schemeClr val="accent4"/>
                </a:solidFill>
              </a:rPr>
              <a:t>Person A: Assistant Head</a:t>
            </a:r>
          </a:p>
        </p:txBody>
      </p:sp>
      <p:sp>
        <p:nvSpPr>
          <p:cNvPr id="11" name="TextBox 10">
            <a:extLst>
              <a:ext uri="{FF2B5EF4-FFF2-40B4-BE49-F238E27FC236}">
                <a16:creationId xmlns:a16="http://schemas.microsoft.com/office/drawing/2014/main" id="{E443B0EB-08C4-E4F7-D2B1-C73F6621D26F}"/>
              </a:ext>
            </a:extLst>
          </p:cNvPr>
          <p:cNvSpPr txBox="1"/>
          <p:nvPr/>
        </p:nvSpPr>
        <p:spPr>
          <a:xfrm>
            <a:off x="10329153" y="3658469"/>
            <a:ext cx="1640862" cy="646331"/>
          </a:xfrm>
          <a:prstGeom prst="rect">
            <a:avLst/>
          </a:prstGeom>
          <a:noFill/>
        </p:spPr>
        <p:txBody>
          <a:bodyPr wrap="square" rtlCol="0">
            <a:spAutoFit/>
          </a:bodyPr>
          <a:lstStyle/>
          <a:p>
            <a:pPr algn="ctr"/>
            <a:r>
              <a:rPr lang="en-GB" b="1">
                <a:solidFill>
                  <a:srgbClr val="CC66FF"/>
                </a:solidFill>
              </a:rPr>
              <a:t>Person A: Deputy Head</a:t>
            </a:r>
          </a:p>
        </p:txBody>
      </p:sp>
      <p:sp>
        <p:nvSpPr>
          <p:cNvPr id="12" name="TextBox 11">
            <a:extLst>
              <a:ext uri="{FF2B5EF4-FFF2-40B4-BE49-F238E27FC236}">
                <a16:creationId xmlns:a16="http://schemas.microsoft.com/office/drawing/2014/main" id="{18356D0D-398C-AA54-F80B-CB86B74A58FB}"/>
              </a:ext>
            </a:extLst>
          </p:cNvPr>
          <p:cNvSpPr txBox="1"/>
          <p:nvPr/>
        </p:nvSpPr>
        <p:spPr>
          <a:xfrm>
            <a:off x="110504" y="3006734"/>
            <a:ext cx="4931932" cy="83099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kern="100">
                <a:latin typeface="+mn-lt"/>
                <a:ea typeface="Calibri"/>
                <a:cs typeface="Times New Roman"/>
              </a:rPr>
              <a:t>but 6 months later in their appraisal as a newly promoted </a:t>
            </a:r>
            <a:r>
              <a:rPr lang="en-GB" sz="1600" b="1" kern="100">
                <a:solidFill>
                  <a:srgbClr val="CC66FF"/>
                </a:solidFill>
                <a:latin typeface="+mn-lt"/>
                <a:ea typeface="Calibri"/>
                <a:cs typeface="Times New Roman"/>
              </a:rPr>
              <a:t>Deputy Head</a:t>
            </a:r>
            <a:r>
              <a:rPr lang="en-GB" sz="1600" kern="100">
                <a:ea typeface="Calibri"/>
                <a:cs typeface="Times New Roman"/>
              </a:rPr>
              <a:t>, they could likely to be placed here.</a:t>
            </a:r>
            <a:endParaRPr lang="en-GB" sz="1600" kern="100">
              <a:solidFill>
                <a:schemeClr val="tx1"/>
              </a:solidFill>
              <a:latin typeface="+mn-lt"/>
              <a:ea typeface="Calibri"/>
              <a:cs typeface="Times New Roman"/>
            </a:endParaRPr>
          </a:p>
        </p:txBody>
      </p:sp>
      <p:sp>
        <p:nvSpPr>
          <p:cNvPr id="13" name="TextBox 12">
            <a:extLst>
              <a:ext uri="{FF2B5EF4-FFF2-40B4-BE49-F238E27FC236}">
                <a16:creationId xmlns:a16="http://schemas.microsoft.com/office/drawing/2014/main" id="{F7EDEF01-EDD5-7D50-7D87-3BFEFC33DFB5}"/>
              </a:ext>
            </a:extLst>
          </p:cNvPr>
          <p:cNvSpPr txBox="1"/>
          <p:nvPr/>
        </p:nvSpPr>
        <p:spPr>
          <a:xfrm>
            <a:off x="120071" y="3816791"/>
            <a:ext cx="4931932" cy="1569660"/>
          </a:xfrm>
          <a:prstGeom prst="rect">
            <a:avLst/>
          </a:prstGeom>
          <a:noFill/>
        </p:spPr>
        <p:txBody>
          <a:bodyPr wrap="square" lIns="91440" tIns="45720" rIns="91440" bIns="45720" rtlCol="0" anchor="t">
            <a:spAutoFit/>
          </a:bodyPr>
          <a:lstStyle/>
          <a:p>
            <a:r>
              <a:rPr lang="en-GB" sz="1600" kern="100">
                <a:latin typeface="+mn-lt"/>
                <a:ea typeface="Calibri"/>
                <a:cs typeface="Times New Roman"/>
              </a:rPr>
              <a:t>Although their performance will be better in absolute terms, </a:t>
            </a:r>
            <a:r>
              <a:rPr lang="en-GB" sz="1600" kern="100">
                <a:ea typeface="Calibri"/>
                <a:cs typeface="Times New Roman"/>
              </a:rPr>
              <a:t>as a new Deputy Head (as opposed to a very experienced Assistant Head) they are likely to be performing less well relative to the more</a:t>
            </a:r>
            <a:r>
              <a:rPr lang="en-GB" sz="1600" kern="100">
                <a:latin typeface="+mn-lt"/>
                <a:ea typeface="Calibri"/>
                <a:cs typeface="Times New Roman"/>
              </a:rPr>
              <a:t> exacting and demanding criteria and expectations</a:t>
            </a:r>
            <a:r>
              <a:rPr lang="en-GB" sz="1600" kern="100">
                <a:ea typeface="Calibri"/>
                <a:cs typeface="Times New Roman"/>
              </a:rPr>
              <a:t> of Deputy Head, that they are now assessed against.</a:t>
            </a:r>
            <a:endParaRPr lang="en-GB" sz="1600" kern="100">
              <a:latin typeface="+mn-lt"/>
              <a:ea typeface="Calibri"/>
              <a:cs typeface="Times New Roman"/>
            </a:endParaRPr>
          </a:p>
        </p:txBody>
      </p:sp>
      <p:sp>
        <p:nvSpPr>
          <p:cNvPr id="14" name="TextBox 13">
            <a:extLst>
              <a:ext uri="{FF2B5EF4-FFF2-40B4-BE49-F238E27FC236}">
                <a16:creationId xmlns:a16="http://schemas.microsoft.com/office/drawing/2014/main" id="{4EEA6F44-6EFE-5416-6664-B8AA8EE20842}"/>
              </a:ext>
            </a:extLst>
          </p:cNvPr>
          <p:cNvSpPr txBox="1"/>
          <p:nvPr/>
        </p:nvSpPr>
        <p:spPr>
          <a:xfrm>
            <a:off x="110504" y="2451756"/>
            <a:ext cx="4931932" cy="584775"/>
          </a:xfrm>
          <a:prstGeom prst="rect">
            <a:avLst/>
          </a:prstGeom>
          <a:noFill/>
        </p:spPr>
        <p:txBody>
          <a:bodyPr wrap="square" rtlCol="0">
            <a:spAutoFit/>
          </a:bodyPr>
          <a:lstStyle/>
          <a:p>
            <a:pPr marL="285750" indent="-285750">
              <a:buFont typeface="Arial" panose="020B0604020202020204" pitchFamily="34" charset="0"/>
              <a:buChar char="•"/>
            </a:pPr>
            <a:r>
              <a:rPr lang="en-GB" sz="1600" kern="100">
                <a:ea typeface="Calibri" panose="020F0502020204030204" pitchFamily="34" charset="0"/>
                <a:cs typeface="Times New Roman" panose="02020603050405020304" pitchFamily="18" charset="0"/>
              </a:rPr>
              <a:t>as an </a:t>
            </a:r>
            <a:r>
              <a:rPr lang="en-GB" sz="1600" b="1" kern="100">
                <a:solidFill>
                  <a:schemeClr val="accent4"/>
                </a:solidFill>
                <a:ea typeface="Calibri" panose="020F0502020204030204" pitchFamily="34" charset="0"/>
                <a:cs typeface="Times New Roman" panose="02020603050405020304" pitchFamily="18" charset="0"/>
              </a:rPr>
              <a:t>Assistant Head</a:t>
            </a:r>
            <a:r>
              <a:rPr lang="en-GB" sz="1600" kern="100">
                <a:ea typeface="Calibri" panose="020F0502020204030204" pitchFamily="34" charset="0"/>
                <a:cs typeface="Times New Roman" panose="02020603050405020304" pitchFamily="18" charset="0"/>
              </a:rPr>
              <a:t>, person A might have been placed here:</a:t>
            </a:r>
            <a:r>
              <a:rPr lang="en-GB" sz="1600" b="1" kern="100">
                <a:solidFill>
                  <a:schemeClr val="accent4"/>
                </a:solidFill>
                <a:latin typeface="+mn-lt"/>
                <a:ea typeface="Calibri" panose="020F0502020204030204" pitchFamily="34" charset="0"/>
                <a:cs typeface="Times New Roman" panose="02020603050405020304" pitchFamily="18" charset="0"/>
              </a:rPr>
              <a:t> </a:t>
            </a:r>
            <a:endParaRPr lang="en-GB" sz="1600" kern="100">
              <a:solidFill>
                <a:schemeClr val="tx1"/>
              </a:solidFill>
              <a:latin typeface="+mn-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3F7FDBC-4AE5-9826-DD2A-1527EFEB681E}"/>
              </a:ext>
            </a:extLst>
          </p:cNvPr>
          <p:cNvSpPr txBox="1"/>
          <p:nvPr/>
        </p:nvSpPr>
        <p:spPr>
          <a:xfrm>
            <a:off x="122050" y="5386697"/>
            <a:ext cx="4931932" cy="1323439"/>
          </a:xfrm>
          <a:prstGeom prst="rect">
            <a:avLst/>
          </a:prstGeom>
          <a:noFill/>
        </p:spPr>
        <p:txBody>
          <a:bodyPr wrap="square" rtlCol="0">
            <a:spAutoFit/>
          </a:bodyPr>
          <a:lstStyle/>
          <a:p>
            <a:r>
              <a:rPr lang="en-GB" sz="1600" kern="100">
                <a:solidFill>
                  <a:schemeClr val="tx1"/>
                </a:solidFill>
                <a:latin typeface="+mn-lt"/>
                <a:ea typeface="Calibri" panose="020F0502020204030204" pitchFamily="34" charset="0"/>
                <a:cs typeface="Times New Roman" panose="02020603050405020304" pitchFamily="18" charset="0"/>
              </a:rPr>
              <a:t>This would be expected to change over time as they built up the skills, knowledge and experience with the new, more senior role and the placement of the marker would hopefully be higher as performance improved</a:t>
            </a:r>
            <a:r>
              <a:rPr lang="en-GB" sz="1600" kern="100">
                <a:ea typeface="Calibri" panose="020F0502020204030204" pitchFamily="34" charset="0"/>
                <a:cs typeface="Times New Roman" panose="02020603050405020304" pitchFamily="18" charset="0"/>
              </a:rPr>
              <a:t> relative to the new job description.</a:t>
            </a:r>
            <a:endParaRPr lang="en-GB" sz="1600" kern="100">
              <a:solidFill>
                <a:schemeClr val="tx1"/>
              </a:solidFill>
              <a:latin typeface="+mn-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7106775-6605-725A-04E9-4187E42EFEE2}"/>
              </a:ext>
            </a:extLst>
          </p:cNvPr>
          <p:cNvSpPr txBox="1"/>
          <p:nvPr/>
        </p:nvSpPr>
        <p:spPr>
          <a:xfrm>
            <a:off x="96981" y="665431"/>
            <a:ext cx="4863690" cy="400110"/>
          </a:xfrm>
          <a:prstGeom prst="rect">
            <a:avLst/>
          </a:prstGeom>
          <a:noFill/>
        </p:spPr>
        <p:txBody>
          <a:bodyPr wrap="square" lIns="91440" tIns="45720" rIns="91440" bIns="45720" rtlCol="0" anchor="t">
            <a:spAutoFit/>
          </a:bodyPr>
          <a:lstStyle/>
          <a:p>
            <a:r>
              <a:rPr lang="en-GB" sz="2000" b="1" kern="100">
                <a:latin typeface="+mj-lt"/>
                <a:ea typeface="Calibri"/>
                <a:cs typeface="Times New Roman"/>
              </a:rPr>
              <a:t>Further Considerations: Marker Placement</a:t>
            </a:r>
            <a:endParaRPr lang="en-GB" sz="2000" b="1" kern="100">
              <a:effectLst/>
              <a:latin typeface="+mj-lt"/>
              <a:ea typeface="Calibri"/>
              <a:cs typeface="Times New Roman"/>
            </a:endParaRPr>
          </a:p>
        </p:txBody>
      </p:sp>
      <p:pic>
        <p:nvPicPr>
          <p:cNvPr id="16" name="Picture 15" descr="Vacancies – The Cam Academy Trust">
            <a:extLst>
              <a:ext uri="{FF2B5EF4-FFF2-40B4-BE49-F238E27FC236}">
                <a16:creationId xmlns:a16="http://schemas.microsoft.com/office/drawing/2014/main" id="{FC11D247-90C0-FE52-8C10-995090E9E462}"/>
              </a:ext>
            </a:extLst>
          </p:cNvPr>
          <p:cNvPicPr>
            <a:picLocks noChangeAspect="1"/>
          </p:cNvPicPr>
          <p:nvPr/>
        </p:nvPicPr>
        <p:blipFill>
          <a:blip r:embed="rId3"/>
          <a:stretch>
            <a:fillRect/>
          </a:stretch>
        </p:blipFill>
        <p:spPr>
          <a:xfrm>
            <a:off x="-2645" y="7939"/>
            <a:ext cx="534460" cy="502708"/>
          </a:xfrm>
          <a:prstGeom prst="rect">
            <a:avLst/>
          </a:prstGeom>
        </p:spPr>
      </p:pic>
      <p:pic>
        <p:nvPicPr>
          <p:cNvPr id="18" name="Picture 17" descr="Blue text on a white background&#10;&#10;AI-generated content may be incorrect.">
            <a:extLst>
              <a:ext uri="{FF2B5EF4-FFF2-40B4-BE49-F238E27FC236}">
                <a16:creationId xmlns:a16="http://schemas.microsoft.com/office/drawing/2014/main" id="{A8C6328E-9295-E34C-036F-7E7700BE9E3B}"/>
              </a:ext>
            </a:extLst>
          </p:cNvPr>
          <p:cNvPicPr>
            <a:picLocks noChangeAspect="1"/>
          </p:cNvPicPr>
          <p:nvPr/>
        </p:nvPicPr>
        <p:blipFill>
          <a:blip r:embed="rId4"/>
          <a:stretch>
            <a:fillRect/>
          </a:stretch>
        </p:blipFill>
        <p:spPr>
          <a:xfrm>
            <a:off x="611188" y="11113"/>
            <a:ext cx="1698625" cy="496359"/>
          </a:xfrm>
          <a:prstGeom prst="rect">
            <a:avLst/>
          </a:prstGeom>
        </p:spPr>
      </p:pic>
    </p:spTree>
    <p:extLst>
      <p:ext uri="{BB962C8B-B14F-4D97-AF65-F5344CB8AC3E}">
        <p14:creationId xmlns:p14="http://schemas.microsoft.com/office/powerpoint/2010/main" val="86309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p:bldP spid="11" grpId="0"/>
      <p:bldP spid="12" grpId="0"/>
      <p:bldP spid="13" grpId="0"/>
      <p:bldP spid="14"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F5A3A-DC04-C9FC-5819-D250D7C3483F}"/>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5F6F56D5-3533-B88E-5005-1250827B855A}"/>
              </a:ext>
            </a:extLst>
          </p:cNvPr>
          <p:cNvPicPr>
            <a:picLocks noChangeAspect="1"/>
          </p:cNvPicPr>
          <p:nvPr/>
        </p:nvPicPr>
        <p:blipFill>
          <a:blip r:embed="rId2"/>
          <a:stretch>
            <a:fillRect/>
          </a:stretch>
        </p:blipFill>
        <p:spPr>
          <a:xfrm>
            <a:off x="5052003" y="176212"/>
            <a:ext cx="7019925" cy="6505575"/>
          </a:xfrm>
          <a:prstGeom prst="rect">
            <a:avLst/>
          </a:prstGeom>
        </p:spPr>
      </p:pic>
      <p:sp>
        <p:nvSpPr>
          <p:cNvPr id="3" name="TextBox 2">
            <a:extLst>
              <a:ext uri="{FF2B5EF4-FFF2-40B4-BE49-F238E27FC236}">
                <a16:creationId xmlns:a16="http://schemas.microsoft.com/office/drawing/2014/main" id="{758A1C34-5D74-7FFF-BF6E-0F543399C487}"/>
              </a:ext>
            </a:extLst>
          </p:cNvPr>
          <p:cNvSpPr txBox="1"/>
          <p:nvPr/>
        </p:nvSpPr>
        <p:spPr>
          <a:xfrm>
            <a:off x="129639" y="997724"/>
            <a:ext cx="4858969" cy="1323439"/>
          </a:xfrm>
          <a:prstGeom prst="rect">
            <a:avLst/>
          </a:prstGeom>
          <a:noFill/>
        </p:spPr>
        <p:txBody>
          <a:bodyPr wrap="square" lIns="91440" tIns="45720" rIns="91440" bIns="45720" rtlCol="0" anchor="t">
            <a:spAutoFit/>
          </a:bodyPr>
          <a:lstStyle/>
          <a:p>
            <a:r>
              <a:rPr lang="en-GB" sz="1600" kern="100">
                <a:ea typeface="Calibri"/>
                <a:cs typeface="Times New Roman"/>
              </a:rPr>
              <a:t>Consideration needs to be given when assessing against the </a:t>
            </a:r>
            <a:r>
              <a:rPr lang="en-GB" sz="1600" b="1" kern="100">
                <a:solidFill>
                  <a:srgbClr val="3F7379"/>
                </a:solidFill>
                <a:latin typeface="+mn-lt"/>
                <a:ea typeface="Calibri"/>
                <a:cs typeface="Times New Roman"/>
              </a:rPr>
              <a:t>performance axis (Y-axis)</a:t>
            </a:r>
            <a:r>
              <a:rPr lang="en-GB" sz="1600" kern="100">
                <a:latin typeface="+mn-lt"/>
                <a:ea typeface="Calibri"/>
                <a:cs typeface="Times New Roman"/>
              </a:rPr>
              <a:t>; whether this is contextualised by environment factors or not – this is an organisational decision that will then drive the guidance </a:t>
            </a:r>
            <a:r>
              <a:rPr lang="en-GB" sz="1600" kern="100">
                <a:ea typeface="Calibri"/>
                <a:cs typeface="Times New Roman"/>
              </a:rPr>
              <a:t>that is given</a:t>
            </a:r>
            <a:r>
              <a:rPr lang="en-GB" sz="1600" kern="100">
                <a:latin typeface="+mn-lt"/>
                <a:ea typeface="Calibri"/>
                <a:cs typeface="Times New Roman"/>
              </a:rPr>
              <a:t>.</a:t>
            </a:r>
          </a:p>
        </p:txBody>
      </p:sp>
      <p:sp>
        <p:nvSpPr>
          <p:cNvPr id="6" name="TextBox 5">
            <a:extLst>
              <a:ext uri="{FF2B5EF4-FFF2-40B4-BE49-F238E27FC236}">
                <a16:creationId xmlns:a16="http://schemas.microsoft.com/office/drawing/2014/main" id="{7802DF3F-1E41-CEFB-6FAF-A2EB9EE5169F}"/>
              </a:ext>
            </a:extLst>
          </p:cNvPr>
          <p:cNvSpPr txBox="1"/>
          <p:nvPr/>
        </p:nvSpPr>
        <p:spPr>
          <a:xfrm>
            <a:off x="151978" y="2246078"/>
            <a:ext cx="4931932" cy="338554"/>
          </a:xfrm>
          <a:prstGeom prst="rect">
            <a:avLst/>
          </a:prstGeom>
          <a:noFill/>
        </p:spPr>
        <p:txBody>
          <a:bodyPr wrap="square" rtlCol="0">
            <a:spAutoFit/>
          </a:bodyPr>
          <a:lstStyle/>
          <a:p>
            <a:r>
              <a:rPr lang="en-GB" sz="1600" kern="100">
                <a:solidFill>
                  <a:schemeClr val="tx1"/>
                </a:solidFill>
                <a:latin typeface="+mn-lt"/>
                <a:ea typeface="Calibri" panose="020F0502020204030204" pitchFamily="34" charset="0"/>
                <a:cs typeface="Times New Roman" panose="02020603050405020304" pitchFamily="18" charset="0"/>
              </a:rPr>
              <a:t>As an analogy, two people have to deliver 50 parcels.</a:t>
            </a:r>
          </a:p>
        </p:txBody>
      </p:sp>
      <p:sp>
        <p:nvSpPr>
          <p:cNvPr id="8" name="Oval 7">
            <a:extLst>
              <a:ext uri="{FF2B5EF4-FFF2-40B4-BE49-F238E27FC236}">
                <a16:creationId xmlns:a16="http://schemas.microsoft.com/office/drawing/2014/main" id="{8263FF48-12B0-16DA-06A1-AC89BCD18601}"/>
              </a:ext>
            </a:extLst>
          </p:cNvPr>
          <p:cNvSpPr/>
          <p:nvPr/>
        </p:nvSpPr>
        <p:spPr>
          <a:xfrm>
            <a:off x="11052344" y="3723297"/>
            <a:ext cx="685800" cy="685800"/>
          </a:xfrm>
          <a:prstGeom prst="ellipse">
            <a:avLst/>
          </a:prstGeom>
          <a:solidFill>
            <a:srgbClr val="CC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52187734-5CFA-6DFB-8863-C39D4DFC9471}"/>
              </a:ext>
            </a:extLst>
          </p:cNvPr>
          <p:cNvSpPr/>
          <p:nvPr/>
        </p:nvSpPr>
        <p:spPr>
          <a:xfrm>
            <a:off x="10988676" y="3723297"/>
            <a:ext cx="685800" cy="6858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0626FD3-0F7D-949B-B923-67E2F92DEE9F}"/>
              </a:ext>
            </a:extLst>
          </p:cNvPr>
          <p:cNvSpPr txBox="1"/>
          <p:nvPr/>
        </p:nvSpPr>
        <p:spPr>
          <a:xfrm>
            <a:off x="9636190" y="3753210"/>
            <a:ext cx="1640862" cy="369332"/>
          </a:xfrm>
          <a:prstGeom prst="rect">
            <a:avLst/>
          </a:prstGeom>
          <a:noFill/>
        </p:spPr>
        <p:txBody>
          <a:bodyPr wrap="square" rtlCol="0">
            <a:spAutoFit/>
          </a:bodyPr>
          <a:lstStyle/>
          <a:p>
            <a:pPr algn="ctr"/>
            <a:r>
              <a:rPr lang="en-GB" b="1">
                <a:solidFill>
                  <a:srgbClr val="002060"/>
                </a:solidFill>
              </a:rPr>
              <a:t>Person A:</a:t>
            </a:r>
          </a:p>
        </p:txBody>
      </p:sp>
      <p:sp>
        <p:nvSpPr>
          <p:cNvPr id="11" name="TextBox 10">
            <a:extLst>
              <a:ext uri="{FF2B5EF4-FFF2-40B4-BE49-F238E27FC236}">
                <a16:creationId xmlns:a16="http://schemas.microsoft.com/office/drawing/2014/main" id="{8E38D680-EF6D-A1D9-3CC7-B9DD853E0DA3}"/>
              </a:ext>
            </a:extLst>
          </p:cNvPr>
          <p:cNvSpPr txBox="1"/>
          <p:nvPr/>
        </p:nvSpPr>
        <p:spPr>
          <a:xfrm>
            <a:off x="9636190" y="4066197"/>
            <a:ext cx="1640862" cy="369332"/>
          </a:xfrm>
          <a:prstGeom prst="rect">
            <a:avLst/>
          </a:prstGeom>
          <a:noFill/>
        </p:spPr>
        <p:txBody>
          <a:bodyPr wrap="square" rtlCol="0">
            <a:spAutoFit/>
          </a:bodyPr>
          <a:lstStyle/>
          <a:p>
            <a:pPr algn="ctr"/>
            <a:r>
              <a:rPr lang="en-GB" b="1">
                <a:solidFill>
                  <a:srgbClr val="CC66FF"/>
                </a:solidFill>
              </a:rPr>
              <a:t>Person B:</a:t>
            </a:r>
          </a:p>
        </p:txBody>
      </p:sp>
      <p:sp>
        <p:nvSpPr>
          <p:cNvPr id="12" name="TextBox 11">
            <a:extLst>
              <a:ext uri="{FF2B5EF4-FFF2-40B4-BE49-F238E27FC236}">
                <a16:creationId xmlns:a16="http://schemas.microsoft.com/office/drawing/2014/main" id="{3251586B-4167-60D4-A945-DFB87DB4236C}"/>
              </a:ext>
            </a:extLst>
          </p:cNvPr>
          <p:cNvSpPr txBox="1"/>
          <p:nvPr/>
        </p:nvSpPr>
        <p:spPr>
          <a:xfrm>
            <a:off x="151978" y="3130079"/>
            <a:ext cx="4931932" cy="830997"/>
          </a:xfrm>
          <a:prstGeom prst="rect">
            <a:avLst/>
          </a:prstGeom>
          <a:noFill/>
        </p:spPr>
        <p:txBody>
          <a:bodyPr wrap="square" rtlCol="0">
            <a:spAutoFit/>
          </a:bodyPr>
          <a:lstStyle/>
          <a:p>
            <a:r>
              <a:rPr lang="en-GB" sz="1600" b="1" kern="100">
                <a:solidFill>
                  <a:srgbClr val="CC66FF"/>
                </a:solidFill>
                <a:latin typeface="+mn-lt"/>
                <a:ea typeface="Calibri" panose="020F0502020204030204" pitchFamily="34" charset="0"/>
                <a:cs typeface="Times New Roman" panose="02020603050405020304" pitchFamily="18" charset="0"/>
              </a:rPr>
              <a:t>Person B</a:t>
            </a:r>
            <a:r>
              <a:rPr lang="en-GB" sz="1600" kern="100">
                <a:ea typeface="Calibri" panose="020F0502020204030204" pitchFamily="34" charset="0"/>
                <a:cs typeface="Times New Roman" panose="02020603050405020304" pitchFamily="18" charset="0"/>
              </a:rPr>
              <a:t>, also delivered 25 parcels but they did this despite the fact that their vehicle broke down during the route and a road was closed with flooding.</a:t>
            </a:r>
            <a:endParaRPr lang="en-GB" sz="1600" kern="100">
              <a:solidFill>
                <a:schemeClr val="tx1"/>
              </a:solidFill>
              <a:latin typeface="+mn-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BC13601-4C75-FDD1-4F84-B2D0321C4CBA}"/>
              </a:ext>
            </a:extLst>
          </p:cNvPr>
          <p:cNvSpPr txBox="1"/>
          <p:nvPr/>
        </p:nvSpPr>
        <p:spPr>
          <a:xfrm>
            <a:off x="151978" y="3931853"/>
            <a:ext cx="5108280" cy="830997"/>
          </a:xfrm>
          <a:prstGeom prst="rect">
            <a:avLst/>
          </a:prstGeom>
          <a:noFill/>
        </p:spPr>
        <p:txBody>
          <a:bodyPr wrap="square" rtlCol="0">
            <a:spAutoFit/>
          </a:bodyPr>
          <a:lstStyle/>
          <a:p>
            <a:r>
              <a:rPr lang="en-GB" sz="1600" kern="100">
                <a:solidFill>
                  <a:schemeClr val="tx1"/>
                </a:solidFill>
                <a:latin typeface="+mn-lt"/>
                <a:ea typeface="Calibri" panose="020F0502020204030204" pitchFamily="34" charset="0"/>
                <a:cs typeface="Times New Roman" panose="02020603050405020304" pitchFamily="18" charset="0"/>
              </a:rPr>
              <a:t>Both have performed the same in absolute terms against expectations, but under very different circumstances. An illustrative example:</a:t>
            </a:r>
          </a:p>
        </p:txBody>
      </p:sp>
      <p:sp>
        <p:nvSpPr>
          <p:cNvPr id="14" name="TextBox 13">
            <a:extLst>
              <a:ext uri="{FF2B5EF4-FFF2-40B4-BE49-F238E27FC236}">
                <a16:creationId xmlns:a16="http://schemas.microsoft.com/office/drawing/2014/main" id="{2806F382-7C3D-2F7F-A42C-617C98912C2A}"/>
              </a:ext>
            </a:extLst>
          </p:cNvPr>
          <p:cNvSpPr txBox="1"/>
          <p:nvPr/>
        </p:nvSpPr>
        <p:spPr>
          <a:xfrm>
            <a:off x="139206" y="2555136"/>
            <a:ext cx="4931932" cy="584775"/>
          </a:xfrm>
          <a:prstGeom prst="rect">
            <a:avLst/>
          </a:prstGeom>
          <a:noFill/>
        </p:spPr>
        <p:txBody>
          <a:bodyPr wrap="square" rtlCol="0">
            <a:spAutoFit/>
          </a:bodyPr>
          <a:lstStyle/>
          <a:p>
            <a:r>
              <a:rPr lang="en-GB" sz="1600" b="1" kern="100">
                <a:solidFill>
                  <a:srgbClr val="002060"/>
                </a:solidFill>
                <a:ea typeface="Calibri" panose="020F0502020204030204" pitchFamily="34" charset="0"/>
                <a:cs typeface="Times New Roman" panose="02020603050405020304" pitchFamily="18" charset="0"/>
              </a:rPr>
              <a:t>Person A</a:t>
            </a:r>
            <a:r>
              <a:rPr lang="en-GB" sz="1600" kern="100">
                <a:solidFill>
                  <a:srgbClr val="002060"/>
                </a:solidFill>
                <a:ea typeface="Calibri" panose="020F0502020204030204" pitchFamily="34" charset="0"/>
                <a:cs typeface="Times New Roman" panose="02020603050405020304" pitchFamily="18" charset="0"/>
              </a:rPr>
              <a:t> </a:t>
            </a:r>
            <a:r>
              <a:rPr lang="en-GB" sz="1600" kern="100">
                <a:ea typeface="Calibri" panose="020F0502020204030204" pitchFamily="34" charset="0"/>
                <a:cs typeface="Times New Roman" panose="02020603050405020304" pitchFamily="18" charset="0"/>
              </a:rPr>
              <a:t>delivers 25 parcels and the experienced no issues during their delivery run.</a:t>
            </a:r>
            <a:endParaRPr lang="en-GB" sz="1600" kern="100">
              <a:solidFill>
                <a:schemeClr val="tx1"/>
              </a:solidFill>
              <a:latin typeface="+mn-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9D135C3-6F19-ED31-A51C-608EC091476C}"/>
              </a:ext>
            </a:extLst>
          </p:cNvPr>
          <p:cNvSpPr txBox="1"/>
          <p:nvPr/>
        </p:nvSpPr>
        <p:spPr>
          <a:xfrm>
            <a:off x="139206" y="4737905"/>
            <a:ext cx="4931932" cy="1077218"/>
          </a:xfrm>
          <a:prstGeom prst="rect">
            <a:avLst/>
          </a:prstGeom>
          <a:noFill/>
        </p:spPr>
        <p:txBody>
          <a:bodyPr wrap="square" rtlCol="0">
            <a:spAutoFit/>
          </a:bodyPr>
          <a:lstStyle/>
          <a:p>
            <a:r>
              <a:rPr lang="en-GB" sz="1600" b="1" kern="100">
                <a:solidFill>
                  <a:srgbClr val="00B0F0"/>
                </a:solidFill>
                <a:ea typeface="Calibri" panose="020F0502020204030204" pitchFamily="34" charset="0"/>
                <a:cs typeface="Times New Roman" panose="02020603050405020304" pitchFamily="18" charset="0"/>
              </a:rPr>
              <a:t>Absolute Approach to performance</a:t>
            </a:r>
            <a:r>
              <a:rPr lang="en-GB" sz="1600" b="1" kern="100">
                <a:solidFill>
                  <a:schemeClr val="tx1"/>
                </a:solidFill>
                <a:latin typeface="+mn-lt"/>
                <a:ea typeface="Calibri" panose="020F0502020204030204" pitchFamily="34" charset="0"/>
                <a:cs typeface="Times New Roman" panose="02020603050405020304" pitchFamily="18" charset="0"/>
              </a:rPr>
              <a:t>: </a:t>
            </a:r>
            <a:r>
              <a:rPr lang="en-GB" sz="1600" kern="100">
                <a:solidFill>
                  <a:schemeClr val="tx1"/>
                </a:solidFill>
                <a:latin typeface="+mn-lt"/>
                <a:ea typeface="Calibri" panose="020F0502020204030204" pitchFamily="34" charset="0"/>
                <a:cs typeface="Times New Roman" panose="02020603050405020304" pitchFamily="18" charset="0"/>
              </a:rPr>
              <a:t>With an “absolute” approach to the </a:t>
            </a:r>
            <a:r>
              <a:rPr lang="en-GB" sz="1600" kern="100">
                <a:ea typeface="Calibri" panose="020F0502020204030204" pitchFamily="34" charset="0"/>
                <a:cs typeface="Times New Roman" panose="02020603050405020304" pitchFamily="18" charset="0"/>
              </a:rPr>
              <a:t>assessment </a:t>
            </a:r>
            <a:r>
              <a:rPr lang="en-GB" sz="1600" kern="100">
                <a:solidFill>
                  <a:schemeClr val="tx1"/>
                </a:solidFill>
                <a:latin typeface="+mn-lt"/>
                <a:ea typeface="Calibri" panose="020F0502020204030204" pitchFamily="34" charset="0"/>
                <a:cs typeface="Times New Roman" panose="02020603050405020304" pitchFamily="18" charset="0"/>
              </a:rPr>
              <a:t>of performance, with no consideration for context, they </a:t>
            </a:r>
            <a:r>
              <a:rPr lang="en-GB" sz="1600" kern="100">
                <a:ea typeface="Calibri" panose="020F0502020204030204" pitchFamily="34" charset="0"/>
                <a:cs typeface="Times New Roman" panose="02020603050405020304" pitchFamily="18" charset="0"/>
              </a:rPr>
              <a:t>might</a:t>
            </a:r>
            <a:r>
              <a:rPr lang="en-GB" sz="1600" kern="100">
                <a:solidFill>
                  <a:schemeClr val="tx1"/>
                </a:solidFill>
                <a:latin typeface="+mn-lt"/>
                <a:ea typeface="Calibri" panose="020F0502020204030204" pitchFamily="34" charset="0"/>
                <a:cs typeface="Times New Roman" panose="02020603050405020304" pitchFamily="18" charset="0"/>
              </a:rPr>
              <a:t> be placed like this:</a:t>
            </a:r>
          </a:p>
        </p:txBody>
      </p:sp>
      <p:sp>
        <p:nvSpPr>
          <p:cNvPr id="15" name="TextBox 14">
            <a:extLst>
              <a:ext uri="{FF2B5EF4-FFF2-40B4-BE49-F238E27FC236}">
                <a16:creationId xmlns:a16="http://schemas.microsoft.com/office/drawing/2014/main" id="{29BA413C-2D8E-6212-2BC1-2F87B96F878B}"/>
              </a:ext>
            </a:extLst>
          </p:cNvPr>
          <p:cNvSpPr txBox="1"/>
          <p:nvPr/>
        </p:nvSpPr>
        <p:spPr>
          <a:xfrm>
            <a:off x="132314" y="5780347"/>
            <a:ext cx="4931932" cy="1077218"/>
          </a:xfrm>
          <a:prstGeom prst="rect">
            <a:avLst/>
          </a:prstGeom>
          <a:noFill/>
        </p:spPr>
        <p:txBody>
          <a:bodyPr wrap="square" rtlCol="0">
            <a:spAutoFit/>
          </a:bodyPr>
          <a:lstStyle/>
          <a:p>
            <a:r>
              <a:rPr lang="en-GB" sz="1600" b="1" i="1" kern="100">
                <a:solidFill>
                  <a:schemeClr val="accent3">
                    <a:lumMod val="75000"/>
                  </a:schemeClr>
                </a:solidFill>
                <a:ea typeface="Calibri" panose="020F0502020204030204" pitchFamily="34" charset="0"/>
                <a:cs typeface="Times New Roman" panose="02020603050405020304" pitchFamily="18" charset="0"/>
              </a:rPr>
              <a:t>Relative Approach to performance</a:t>
            </a:r>
            <a:r>
              <a:rPr lang="en-GB" sz="1600" b="1" i="1" kern="100">
                <a:solidFill>
                  <a:schemeClr val="accent3">
                    <a:lumMod val="75000"/>
                  </a:schemeClr>
                </a:solidFill>
                <a:latin typeface="+mn-lt"/>
                <a:ea typeface="Calibri" panose="020F0502020204030204" pitchFamily="34" charset="0"/>
                <a:cs typeface="Times New Roman" panose="02020603050405020304" pitchFamily="18" charset="0"/>
              </a:rPr>
              <a:t>: </a:t>
            </a:r>
            <a:r>
              <a:rPr lang="en-GB" sz="1600" i="1" kern="100">
                <a:solidFill>
                  <a:schemeClr val="tx1"/>
                </a:solidFill>
                <a:latin typeface="+mn-lt"/>
                <a:ea typeface="Calibri" panose="020F0502020204030204" pitchFamily="34" charset="0"/>
                <a:cs typeface="Times New Roman" panose="02020603050405020304" pitchFamily="18" charset="0"/>
              </a:rPr>
              <a:t>With an “relative” approach to the judgement of performance with consideration for context, they might be placed like this:</a:t>
            </a:r>
          </a:p>
        </p:txBody>
      </p:sp>
      <p:sp>
        <p:nvSpPr>
          <p:cNvPr id="17" name="Oval 16">
            <a:extLst>
              <a:ext uri="{FF2B5EF4-FFF2-40B4-BE49-F238E27FC236}">
                <a16:creationId xmlns:a16="http://schemas.microsoft.com/office/drawing/2014/main" id="{B9AC7064-D9E5-A3CD-999B-397F906F589F}"/>
              </a:ext>
            </a:extLst>
          </p:cNvPr>
          <p:cNvSpPr/>
          <p:nvPr/>
        </p:nvSpPr>
        <p:spPr>
          <a:xfrm>
            <a:off x="11051869" y="2240421"/>
            <a:ext cx="685800" cy="685800"/>
          </a:xfrm>
          <a:prstGeom prst="ellipse">
            <a:avLst/>
          </a:prstGeom>
          <a:solidFill>
            <a:srgbClr val="CC6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3E70EDE-C392-8B55-4074-59F17AE8EEC4}"/>
              </a:ext>
            </a:extLst>
          </p:cNvPr>
          <p:cNvSpPr/>
          <p:nvPr/>
        </p:nvSpPr>
        <p:spPr>
          <a:xfrm>
            <a:off x="11045952" y="5599240"/>
            <a:ext cx="685800" cy="6858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9AA0539-2CB7-C471-9157-A6885987CFB4}"/>
              </a:ext>
            </a:extLst>
          </p:cNvPr>
          <p:cNvSpPr txBox="1"/>
          <p:nvPr/>
        </p:nvSpPr>
        <p:spPr>
          <a:xfrm>
            <a:off x="9649091" y="5782216"/>
            <a:ext cx="1640862" cy="369332"/>
          </a:xfrm>
          <a:prstGeom prst="rect">
            <a:avLst/>
          </a:prstGeom>
          <a:noFill/>
        </p:spPr>
        <p:txBody>
          <a:bodyPr wrap="square" rtlCol="0">
            <a:spAutoFit/>
          </a:bodyPr>
          <a:lstStyle/>
          <a:p>
            <a:pPr algn="ctr"/>
            <a:r>
              <a:rPr lang="en-GB" b="1">
                <a:solidFill>
                  <a:srgbClr val="002060"/>
                </a:solidFill>
              </a:rPr>
              <a:t>Person A:</a:t>
            </a:r>
          </a:p>
        </p:txBody>
      </p:sp>
      <p:sp>
        <p:nvSpPr>
          <p:cNvPr id="20" name="TextBox 19">
            <a:extLst>
              <a:ext uri="{FF2B5EF4-FFF2-40B4-BE49-F238E27FC236}">
                <a16:creationId xmlns:a16="http://schemas.microsoft.com/office/drawing/2014/main" id="{04448EE6-0EFE-47A4-3250-E115978821C0}"/>
              </a:ext>
            </a:extLst>
          </p:cNvPr>
          <p:cNvSpPr txBox="1"/>
          <p:nvPr/>
        </p:nvSpPr>
        <p:spPr>
          <a:xfrm>
            <a:off x="9685667" y="2402303"/>
            <a:ext cx="1640862" cy="369332"/>
          </a:xfrm>
          <a:prstGeom prst="rect">
            <a:avLst/>
          </a:prstGeom>
          <a:noFill/>
        </p:spPr>
        <p:txBody>
          <a:bodyPr wrap="square" rtlCol="0">
            <a:spAutoFit/>
          </a:bodyPr>
          <a:lstStyle/>
          <a:p>
            <a:pPr algn="ctr"/>
            <a:r>
              <a:rPr lang="en-GB" b="1">
                <a:solidFill>
                  <a:srgbClr val="CC66FF"/>
                </a:solidFill>
              </a:rPr>
              <a:t>Person B:</a:t>
            </a:r>
          </a:p>
        </p:txBody>
      </p:sp>
      <p:sp>
        <p:nvSpPr>
          <p:cNvPr id="5" name="TextBox 4">
            <a:extLst>
              <a:ext uri="{FF2B5EF4-FFF2-40B4-BE49-F238E27FC236}">
                <a16:creationId xmlns:a16="http://schemas.microsoft.com/office/drawing/2014/main" id="{CBCE9D64-D126-B9FC-9FED-608C84AAA0AE}"/>
              </a:ext>
            </a:extLst>
          </p:cNvPr>
          <p:cNvSpPr txBox="1"/>
          <p:nvPr/>
        </p:nvSpPr>
        <p:spPr>
          <a:xfrm>
            <a:off x="7500968" y="3825934"/>
            <a:ext cx="2431021" cy="584775"/>
          </a:xfrm>
          <a:prstGeom prst="rect">
            <a:avLst/>
          </a:prstGeom>
          <a:noFill/>
        </p:spPr>
        <p:txBody>
          <a:bodyPr wrap="square" rtlCol="0">
            <a:spAutoFit/>
          </a:bodyPr>
          <a:lstStyle/>
          <a:p>
            <a:r>
              <a:rPr lang="en-GB" sz="1600" b="1" kern="100">
                <a:solidFill>
                  <a:srgbClr val="00B0F0"/>
                </a:solidFill>
                <a:latin typeface="+mn-lt"/>
                <a:ea typeface="Calibri" panose="020F0502020204030204" pitchFamily="34" charset="0"/>
                <a:cs typeface="Times New Roman" panose="02020603050405020304" pitchFamily="18" charset="0"/>
              </a:rPr>
              <a:t>Marker placement with Absolute Approach</a:t>
            </a:r>
          </a:p>
        </p:txBody>
      </p:sp>
      <p:sp>
        <p:nvSpPr>
          <p:cNvPr id="21" name="TextBox 20">
            <a:extLst>
              <a:ext uri="{FF2B5EF4-FFF2-40B4-BE49-F238E27FC236}">
                <a16:creationId xmlns:a16="http://schemas.microsoft.com/office/drawing/2014/main" id="{D82611F4-51C5-FE3F-A938-F75C300BF64C}"/>
              </a:ext>
            </a:extLst>
          </p:cNvPr>
          <p:cNvSpPr txBox="1"/>
          <p:nvPr/>
        </p:nvSpPr>
        <p:spPr>
          <a:xfrm>
            <a:off x="7552915" y="2293003"/>
            <a:ext cx="2431021" cy="584775"/>
          </a:xfrm>
          <a:prstGeom prst="rect">
            <a:avLst/>
          </a:prstGeom>
          <a:noFill/>
        </p:spPr>
        <p:txBody>
          <a:bodyPr wrap="square" rtlCol="0">
            <a:spAutoFit/>
          </a:bodyPr>
          <a:lstStyle/>
          <a:p>
            <a:r>
              <a:rPr lang="en-GB" sz="1600" b="1" i="1" kern="100">
                <a:solidFill>
                  <a:schemeClr val="accent3">
                    <a:lumMod val="75000"/>
                  </a:schemeClr>
                </a:solidFill>
                <a:ea typeface="Calibri" panose="020F0502020204030204" pitchFamily="34" charset="0"/>
                <a:cs typeface="Times New Roman" panose="02020603050405020304" pitchFamily="18" charset="0"/>
              </a:rPr>
              <a:t>Marker placement with Relative Approach</a:t>
            </a:r>
          </a:p>
        </p:txBody>
      </p:sp>
      <p:sp>
        <p:nvSpPr>
          <p:cNvPr id="22" name="TextBox 21">
            <a:extLst>
              <a:ext uri="{FF2B5EF4-FFF2-40B4-BE49-F238E27FC236}">
                <a16:creationId xmlns:a16="http://schemas.microsoft.com/office/drawing/2014/main" id="{67355F74-5DFE-911A-F253-1F191A5FA2CA}"/>
              </a:ext>
            </a:extLst>
          </p:cNvPr>
          <p:cNvSpPr txBox="1"/>
          <p:nvPr/>
        </p:nvSpPr>
        <p:spPr>
          <a:xfrm>
            <a:off x="7533251" y="5649752"/>
            <a:ext cx="2431021" cy="584775"/>
          </a:xfrm>
          <a:prstGeom prst="rect">
            <a:avLst/>
          </a:prstGeom>
          <a:noFill/>
        </p:spPr>
        <p:txBody>
          <a:bodyPr wrap="square" rtlCol="0">
            <a:spAutoFit/>
          </a:bodyPr>
          <a:lstStyle/>
          <a:p>
            <a:r>
              <a:rPr lang="en-GB" sz="1600" b="1" i="1" kern="100">
                <a:solidFill>
                  <a:schemeClr val="accent3">
                    <a:lumMod val="75000"/>
                  </a:schemeClr>
                </a:solidFill>
                <a:ea typeface="Calibri" panose="020F0502020204030204" pitchFamily="34" charset="0"/>
                <a:cs typeface="Times New Roman" panose="02020603050405020304" pitchFamily="18" charset="0"/>
              </a:rPr>
              <a:t>Marker placement with Relative Approach</a:t>
            </a:r>
          </a:p>
        </p:txBody>
      </p:sp>
      <p:sp>
        <p:nvSpPr>
          <p:cNvPr id="25" name="TextBox 24">
            <a:extLst>
              <a:ext uri="{FF2B5EF4-FFF2-40B4-BE49-F238E27FC236}">
                <a16:creationId xmlns:a16="http://schemas.microsoft.com/office/drawing/2014/main" id="{87E975BB-1350-42FF-01D9-3862A58EB690}"/>
              </a:ext>
            </a:extLst>
          </p:cNvPr>
          <p:cNvSpPr txBox="1"/>
          <p:nvPr/>
        </p:nvSpPr>
        <p:spPr>
          <a:xfrm>
            <a:off x="120072" y="634116"/>
            <a:ext cx="4540418" cy="400110"/>
          </a:xfrm>
          <a:prstGeom prst="rect">
            <a:avLst/>
          </a:prstGeom>
          <a:noFill/>
        </p:spPr>
        <p:txBody>
          <a:bodyPr wrap="square" rtlCol="0">
            <a:spAutoFit/>
          </a:bodyPr>
          <a:lstStyle/>
          <a:p>
            <a:r>
              <a:rPr lang="en-GB" sz="2000" b="1" kern="100">
                <a:effectLst/>
                <a:latin typeface="+mj-lt"/>
                <a:ea typeface="Calibri" panose="020F0502020204030204" pitchFamily="34" charset="0"/>
                <a:cs typeface="Times New Roman" panose="02020603050405020304" pitchFamily="18" charset="0"/>
              </a:rPr>
              <a:t>Contextualising Performance</a:t>
            </a:r>
          </a:p>
        </p:txBody>
      </p:sp>
      <p:pic>
        <p:nvPicPr>
          <p:cNvPr id="16" name="Picture 15" descr="Vacancies – The Cam Academy Trust">
            <a:extLst>
              <a:ext uri="{FF2B5EF4-FFF2-40B4-BE49-F238E27FC236}">
                <a16:creationId xmlns:a16="http://schemas.microsoft.com/office/drawing/2014/main" id="{E715E562-865F-DA8F-9F7E-54BD42EEBBCB}"/>
              </a:ext>
            </a:extLst>
          </p:cNvPr>
          <p:cNvPicPr>
            <a:picLocks noChangeAspect="1"/>
          </p:cNvPicPr>
          <p:nvPr/>
        </p:nvPicPr>
        <p:blipFill>
          <a:blip r:embed="rId3"/>
          <a:stretch>
            <a:fillRect/>
          </a:stretch>
        </p:blipFill>
        <p:spPr>
          <a:xfrm>
            <a:off x="-2645" y="7939"/>
            <a:ext cx="534460" cy="502708"/>
          </a:xfrm>
          <a:prstGeom prst="rect">
            <a:avLst/>
          </a:prstGeom>
        </p:spPr>
      </p:pic>
      <p:pic>
        <p:nvPicPr>
          <p:cNvPr id="26" name="Picture 25" descr="Blue text on a white background&#10;&#10;AI-generated content may be incorrect.">
            <a:extLst>
              <a:ext uri="{FF2B5EF4-FFF2-40B4-BE49-F238E27FC236}">
                <a16:creationId xmlns:a16="http://schemas.microsoft.com/office/drawing/2014/main" id="{E022333A-653A-F39D-BC8C-EB37EEBFFF5D}"/>
              </a:ext>
            </a:extLst>
          </p:cNvPr>
          <p:cNvPicPr>
            <a:picLocks noChangeAspect="1"/>
          </p:cNvPicPr>
          <p:nvPr/>
        </p:nvPicPr>
        <p:blipFill>
          <a:blip r:embed="rId4"/>
          <a:stretch>
            <a:fillRect/>
          </a:stretch>
        </p:blipFill>
        <p:spPr>
          <a:xfrm>
            <a:off x="611188" y="11113"/>
            <a:ext cx="1698625" cy="496359"/>
          </a:xfrm>
          <a:prstGeom prst="rect">
            <a:avLst/>
          </a:prstGeom>
        </p:spPr>
      </p:pic>
    </p:spTree>
    <p:extLst>
      <p:ext uri="{BB962C8B-B14F-4D97-AF65-F5344CB8AC3E}">
        <p14:creationId xmlns:p14="http://schemas.microsoft.com/office/powerpoint/2010/main" val="174983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p:bldP spid="11" grpId="0"/>
      <p:bldP spid="12" grpId="0"/>
      <p:bldP spid="13" grpId="0"/>
      <p:bldP spid="14" grpId="0"/>
      <p:bldP spid="4" grpId="0"/>
      <p:bldP spid="15" grpId="0"/>
      <p:bldP spid="17" grpId="0" animBg="1"/>
      <p:bldP spid="18" grpId="0" animBg="1"/>
      <p:bldP spid="19" grpId="0"/>
      <p:bldP spid="20" grpId="0"/>
      <p:bldP spid="5"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 Beecher</dc:creator>
  <cp:revision>1814</cp:revision>
  <dcterms:created xsi:type="dcterms:W3CDTF">2025-09-15T12:34:58Z</dcterms:created>
  <dcterms:modified xsi:type="dcterms:W3CDTF">2026-04-17T00:51:41Z</dcterms:modified>
</cp:coreProperties>
</file>